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259" r:id="rId2"/>
    <p:sldId id="256" r:id="rId3"/>
    <p:sldId id="257" r:id="rId4"/>
    <p:sldId id="296" r:id="rId5"/>
    <p:sldId id="261" r:id="rId6"/>
    <p:sldId id="258" r:id="rId7"/>
    <p:sldId id="284" r:id="rId8"/>
    <p:sldId id="273" r:id="rId9"/>
    <p:sldId id="274" r:id="rId10"/>
    <p:sldId id="280" r:id="rId11"/>
    <p:sldId id="281" r:id="rId12"/>
    <p:sldId id="285" r:id="rId13"/>
    <p:sldId id="286" r:id="rId14"/>
    <p:sldId id="282" r:id="rId15"/>
    <p:sldId id="291" r:id="rId16"/>
    <p:sldId id="290" r:id="rId17"/>
    <p:sldId id="283" r:id="rId18"/>
    <p:sldId id="288" r:id="rId19"/>
    <p:sldId id="289" r:id="rId20"/>
    <p:sldId id="292" r:id="rId21"/>
    <p:sldId id="275" r:id="rId22"/>
    <p:sldId id="293" r:id="rId23"/>
    <p:sldId id="277" r:id="rId24"/>
    <p:sldId id="294" r:id="rId25"/>
    <p:sldId id="278" r:id="rId26"/>
    <p:sldId id="276" r:id="rId27"/>
    <p:sldId id="279" r:id="rId28"/>
    <p:sldId id="287" r:id="rId29"/>
    <p:sldId id="263" r:id="rId30"/>
    <p:sldId id="272" r:id="rId31"/>
    <p:sldId id="265" r:id="rId32"/>
    <p:sldId id="26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672712-39B0-D2ED-E66B-E5AC59DE168B}" name="Nguyen Manh Dung 20213838" initials="NMD2" userId="S::Dung.NM213838@sis.hust.edu.vn::ec57e52e-cfd6-4953-85e8-f88ab7035fd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B5BE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4125" autoAdjust="0"/>
  </p:normalViewPr>
  <p:slideViewPr>
    <p:cSldViewPr snapToGrid="0">
      <p:cViewPr varScale="1">
        <p:scale>
          <a:sx n="82" d="100"/>
          <a:sy n="82" d="100"/>
        </p:scale>
        <p:origin x="165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07/02/25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07/02/25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Phần thuyết trình (10-15 phút),</a:t>
            </a:r>
          </a:p>
          <a:p>
            <a:r>
              <a:rPr lang="en-US" sz="1200" b="0" i="0" kern="1200">
                <a:solidFill>
                  <a:schemeClr val="tx1"/>
                </a:solidFill>
                <a:effectLst/>
                <a:latin typeface="+mn-lt"/>
                <a:ea typeface="+mn-ea"/>
                <a:cs typeface="+mn-cs"/>
              </a:rPr>
              <a:t>Phần đọc nhận xét của giáo viên duyệt (5-10 phút)</a:t>
            </a:r>
          </a:p>
          <a:p>
            <a:r>
              <a:rPr lang="en-US" sz="1200" b="0" i="0" kern="1200">
                <a:solidFill>
                  <a:schemeClr val="tx1"/>
                </a:solidFill>
                <a:effectLst/>
                <a:latin typeface="+mn-lt"/>
                <a:ea typeface="+mn-ea"/>
                <a:cs typeface="+mn-cs"/>
              </a:rPr>
              <a:t>Phần trả lời các câu hỏi của hội đồng (10-20 phút).</a:t>
            </a:r>
          </a:p>
          <a:p>
            <a:endParaRPr lang="en-US"/>
          </a:p>
          <a:p>
            <a:r>
              <a:rPr lang="en-US"/>
              <a:t>https://datalab.vn/articles/2020-07/huong-dan-bao-ve-do-an-tot-nghiep-bkhn</a:t>
            </a:r>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1259237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Ở phần này, em xin trình bày </a:t>
            </a:r>
            <a:r>
              <a:rPr lang="vi-VN" b="1"/>
              <a:t>2 thành phần chính của hệ thống cloud sử dụng Firebase</a:t>
            </a:r>
            <a:r>
              <a:rPr lang="vi-VN"/>
              <a:t>, bao gồm:</a:t>
            </a:r>
            <a:endParaRPr lang="en-US"/>
          </a:p>
          <a:p>
            <a:endParaRPr lang="vi-VN"/>
          </a:p>
          <a:p>
            <a:r>
              <a:rPr lang="vi-VN" b="1"/>
              <a:t>Thứ nhất là Realtime Database:</a:t>
            </a:r>
            <a:endParaRPr lang="vi-VN"/>
          </a:p>
          <a:p>
            <a:r>
              <a:rPr lang="vi-VN"/>
              <a:t>Dữ liệu được lưu theo cấu trúc dạng cây như hình bên trái.</a:t>
            </a:r>
          </a:p>
          <a:p>
            <a:r>
              <a:rPr lang="vi-VN"/>
              <a:t>Mỗi thiết bị được lưu với các thông tin như: devicename, status, roomname,…</a:t>
            </a:r>
          </a:p>
          <a:p>
            <a:r>
              <a:rPr lang="vi-VN"/>
              <a:t>Các node như main hay noti giúp lưu thông tin cấu hình tài khoản, thiết bị mới nhất và cảnh báo mới nhất.</a:t>
            </a:r>
            <a:endParaRPr lang="en-US"/>
          </a:p>
          <a:p>
            <a:endParaRPr lang="vi-VN"/>
          </a:p>
          <a:p>
            <a:r>
              <a:rPr lang="vi-VN" b="1"/>
              <a:t>Thứ hai là Firebase Authentication:</a:t>
            </a:r>
            <a:endParaRPr lang="vi-VN"/>
          </a:p>
          <a:p>
            <a:r>
              <a:rPr lang="vi-VN"/>
              <a:t>Đây là phần quản lý tài khoản người dùng, mỗi người đăng nhập bằng email sẽ được cấp một </a:t>
            </a:r>
            <a:r>
              <a:rPr lang="vi-VN" b="1"/>
              <a:t>User ID riêng biệt</a:t>
            </a:r>
            <a:r>
              <a:rPr lang="vi-VN"/>
              <a:t>.</a:t>
            </a:r>
          </a:p>
          <a:p>
            <a:r>
              <a:rPr lang="vi-VN"/>
              <a:t>Firebase sử dụng </a:t>
            </a:r>
            <a:r>
              <a:rPr lang="vi-VN" b="1"/>
              <a:t>mã hóa chuẩn AES-256</a:t>
            </a:r>
            <a:r>
              <a:rPr lang="vi-VN"/>
              <a:t> và lưu mật khẩu dưới dạng hash an toàn.</a:t>
            </a:r>
          </a:p>
          <a:p>
            <a:r>
              <a:rPr lang="vi-VN"/>
              <a:t>ID này giúp hệ thống phân biệt giữa các người dùng, cũng như xác định quyền truy cập và thiết bị tương ứng.</a:t>
            </a:r>
            <a:endParaRPr lang="en-US"/>
          </a:p>
          <a:p>
            <a:endParaRPr lang="vi-VN"/>
          </a:p>
          <a:p>
            <a:r>
              <a:rPr lang="vi-VN"/>
              <a:t>➤ Nhờ đó, hệ thống vừa đảm bảo được </a:t>
            </a:r>
            <a:r>
              <a:rPr lang="vi-VN" b="1"/>
              <a:t>bảo mật</a:t>
            </a:r>
            <a:r>
              <a:rPr lang="vi-VN"/>
              <a:t>, vừa dễ dàng </a:t>
            </a:r>
            <a:r>
              <a:rPr lang="vi-VN" b="1"/>
              <a:t>mở rộng cho nhiều người dùng</a:t>
            </a:r>
            <a:r>
              <a:rPr lang="vi-VN"/>
              <a:t> và </a:t>
            </a:r>
            <a:r>
              <a:rPr lang="vi-VN" b="1"/>
              <a:t>nhiều hệ thống nhà thông minh khác nhau</a:t>
            </a:r>
            <a:r>
              <a:rPr lang="vi-VN"/>
              <a:t>.</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346129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phần này, em xin trình bày </a:t>
            </a:r>
            <a:r>
              <a:rPr lang="vi-VN" b="1"/>
              <a:t>kiến trúc và cách hoạt động của </a:t>
            </a:r>
            <a:r>
              <a:rPr lang="en-US" b="1"/>
              <a:t>Mobile App</a:t>
            </a:r>
            <a:endParaRPr lang="vi-VN"/>
          </a:p>
          <a:p>
            <a:r>
              <a:rPr lang="vi-VN"/>
              <a:t>Ứng dụng được xây dựng bằng ngôn ngữ </a:t>
            </a:r>
            <a:r>
              <a:rPr lang="vi-VN" b="1"/>
              <a:t>Kotlin</a:t>
            </a:r>
            <a:r>
              <a:rPr lang="vi-VN"/>
              <a:t>, sử dụng </a:t>
            </a:r>
            <a:r>
              <a:rPr lang="vi-VN" b="1"/>
              <a:t>Jetpack Compose</a:t>
            </a:r>
            <a:r>
              <a:rPr lang="vi-VN"/>
              <a:t> để thiết kế giao diện hiện đại, dễ mở rộng và không cần XML như truyền thống.</a:t>
            </a:r>
          </a:p>
          <a:p>
            <a:r>
              <a:rPr lang="vi-VN"/>
              <a:t>Về mặt kiến trúc, app tuân theo mô hình </a:t>
            </a:r>
            <a:r>
              <a:rPr lang="vi-VN" b="1"/>
              <a:t>MVVM – Model View ViewModel</a:t>
            </a:r>
            <a:r>
              <a:rPr lang="vi-VN"/>
              <a:t>, giúp tách biệt rõ ràng giữa </a:t>
            </a:r>
            <a:r>
              <a:rPr lang="vi-VN" b="1"/>
              <a:t>giao diện (View)</a:t>
            </a:r>
            <a:r>
              <a:rPr lang="vi-VN"/>
              <a:t> và </a:t>
            </a:r>
            <a:r>
              <a:rPr lang="vi-VN" b="1"/>
              <a:t>logic xử lý (ViewModel + Service)</a:t>
            </a:r>
            <a:r>
              <a:rPr lang="vi-VN"/>
              <a:t>.</a:t>
            </a:r>
            <a:endParaRPr lang="en-US"/>
          </a:p>
          <a:p>
            <a:br>
              <a:rPr lang="vi-VN"/>
            </a:br>
            <a:r>
              <a:rPr lang="vi-VN"/>
              <a:t>Trong đó:</a:t>
            </a:r>
          </a:p>
          <a:p>
            <a:pPr lvl="1"/>
            <a:r>
              <a:rPr lang="vi-VN"/>
              <a:t>Người dùng tương tác với </a:t>
            </a:r>
            <a:r>
              <a:rPr lang="vi-VN" b="1"/>
              <a:t>Screen (View)</a:t>
            </a:r>
            <a:r>
              <a:rPr lang="vi-VN"/>
              <a:t> → gửi event xuống </a:t>
            </a:r>
            <a:r>
              <a:rPr lang="vi-VN" b="1"/>
              <a:t>ViewModel</a:t>
            </a:r>
            <a:r>
              <a:rPr lang="vi-VN"/>
              <a:t>.</a:t>
            </a:r>
          </a:p>
          <a:p>
            <a:pPr lvl="1"/>
            <a:r>
              <a:rPr lang="vi-VN"/>
              <a:t>ViewModel gọi đến </a:t>
            </a:r>
            <a:r>
              <a:rPr lang="vi-VN" b="1"/>
              <a:t>Service</a:t>
            </a:r>
            <a:r>
              <a:rPr lang="vi-VN"/>
              <a:t> để giao tiếp với Firebase.</a:t>
            </a:r>
          </a:p>
          <a:p>
            <a:pPr lvl="1"/>
            <a:r>
              <a:rPr lang="vi-VN"/>
              <a:t>Khi có dữ liệu trả về, ViewModel cập nhật lại trạng thái cho View.</a:t>
            </a:r>
            <a:br>
              <a:rPr lang="vi-VN"/>
            </a:br>
            <a:r>
              <a:rPr lang="vi-VN"/>
              <a:t>→ Mô hình này giúp code rõ ràng, dễ test và dễ mở rộng khi thêm chức năng.</a:t>
            </a:r>
          </a:p>
          <a:p>
            <a:r>
              <a:rPr lang="vi-VN"/>
              <a:t>Bên phải là </a:t>
            </a:r>
            <a:r>
              <a:rPr lang="vi-VN" b="1"/>
              <a:t>lưu đồ hoạt động chính của app</a:t>
            </a:r>
            <a:r>
              <a:rPr lang="vi-VN"/>
              <a:t>:</a:t>
            </a:r>
          </a:p>
          <a:p>
            <a:pPr lvl="1"/>
            <a:r>
              <a:rPr lang="vi-VN"/>
              <a:t>Khi mở ứng dụng, hệ thống kiểm tra trạng thái đăng nhập.</a:t>
            </a:r>
          </a:p>
          <a:p>
            <a:pPr lvl="1"/>
            <a:r>
              <a:rPr lang="vi-VN"/>
              <a:t>Nếu chưa đăng nhập, app yêu cầu người dùng đăng ký hoặc đăng nhập.</a:t>
            </a:r>
          </a:p>
          <a:p>
            <a:pPr lvl="1"/>
            <a:r>
              <a:rPr lang="vi-VN"/>
              <a:t>Sau khi xác thực, dữ liệu người dùng sẽ được đồng bộ từ Firebase, rồi chuyển sang </a:t>
            </a:r>
            <a:r>
              <a:rPr lang="vi-VN" b="1"/>
              <a:t>màn hình điều khiển</a:t>
            </a:r>
            <a:r>
              <a:rPr lang="vi-VN"/>
              <a:t>.</a:t>
            </a:r>
            <a:endParaRPr lang="en-US"/>
          </a:p>
          <a:p>
            <a:pPr lvl="1"/>
            <a:endParaRPr lang="vi-VN"/>
          </a:p>
          <a:p>
            <a:r>
              <a:rPr lang="vi-VN"/>
              <a:t>Một ưu điểm là app có khả năng tự động </a:t>
            </a:r>
            <a:r>
              <a:rPr lang="vi-VN" b="1"/>
              <a:t>tạo cấu trúc dữ liệu mới trên Firebase</a:t>
            </a:r>
            <a:r>
              <a:rPr lang="vi-VN"/>
              <a:t> khi người dùng thêm phòng hoặc thiết bị, mà không cần cập nhật lại mã nguồn ứng dụng.</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3752731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vi-VN"/>
              <a:t>Trong slide này, em xin trình bày </a:t>
            </a:r>
            <a:r>
              <a:rPr lang="vi-VN" b="1"/>
              <a:t>một số giao diện chính của ứng dụng điều khiển smarthome</a:t>
            </a:r>
            <a:r>
              <a:rPr lang="vi-VN"/>
              <a:t> mà em đã xây dựng.</a:t>
            </a:r>
          </a:p>
          <a:p>
            <a:endParaRPr lang="en-US"/>
          </a:p>
          <a:p>
            <a:endParaRPr lang="en-US"/>
          </a:p>
          <a:p>
            <a:r>
              <a:rPr lang="en-US"/>
              <a:t>Về phần thông báo khi có thông báo từ esp32, thì sẽ có thông báo nổi, hiện tại thì mới chỉ có module báo cháy, nếu có các thông báo khác thì vẫn có thể thông báo với cấu trúc tương tự</a:t>
            </a:r>
          </a:p>
          <a:p>
            <a:endParaRPr lang="en-US"/>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243493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phần này, em trình bày về </a:t>
            </a:r>
            <a:r>
              <a:rPr lang="vi-VN" b="1"/>
              <a:t>cách tổ chức mã nguồn theo hướng đối tượng (OOP)</a:t>
            </a:r>
            <a:r>
              <a:rPr lang="vi-VN"/>
              <a:t> để điều khiển thiết bị trong hệ thống nhà thông minh.</a:t>
            </a:r>
          </a:p>
          <a:p>
            <a:r>
              <a:rPr lang="vi-VN"/>
              <a:t>Việc thiết kế hướng đối tượng mang lại nhiều lợi ích rõ rệt, đặc biệt khi số lượng thiết bị và chức năng tăng dần theo thời gian.</a:t>
            </a:r>
          </a:p>
          <a:p>
            <a:pPr lvl="1"/>
            <a:r>
              <a:rPr lang="vi-VN" b="1"/>
              <a:t>Thứ nhất</a:t>
            </a:r>
            <a:r>
              <a:rPr lang="vi-VN"/>
              <a:t>, nó giúp tổ chức mã nguồn gọn gàng, dễ quản lý.</a:t>
            </a:r>
            <a:br>
              <a:rPr lang="vi-VN"/>
            </a:br>
            <a:r>
              <a:rPr lang="vi-VN" b="1"/>
              <a:t>Thứ hai</a:t>
            </a:r>
            <a:r>
              <a:rPr lang="vi-VN"/>
              <a:t>, các thiết bị như quạt, đèn, điều hoà... thường có nhiều logic giống nhau nên có thể </a:t>
            </a:r>
            <a:r>
              <a:rPr lang="vi-VN" b="1"/>
              <a:t>tái sử dụng</a:t>
            </a:r>
            <a:r>
              <a:rPr lang="vi-VN"/>
              <a:t> thay vì viết lại từ đầu.</a:t>
            </a:r>
            <a:br>
              <a:rPr lang="vi-VN"/>
            </a:br>
            <a:r>
              <a:rPr lang="vi-VN" b="1"/>
              <a:t>Thứ ba</a:t>
            </a:r>
            <a:r>
              <a:rPr lang="vi-VN"/>
              <a:t>, mỗi thiết bị là một class riêng nên </a:t>
            </a:r>
            <a:r>
              <a:rPr lang="vi-VN" b="1"/>
              <a:t>dễ kiểm soát và bảo trì</a:t>
            </a:r>
            <a:r>
              <a:rPr lang="vi-VN"/>
              <a:t>, ví dụ như sửa đổi trạng thái hoặc thêm chức năng mà không ảnh hưởng tới thiết bị khác.</a:t>
            </a:r>
            <a:br>
              <a:rPr lang="vi-VN"/>
            </a:br>
            <a:r>
              <a:rPr lang="vi-VN"/>
              <a:t>Và quan trọng nhất, nó </a:t>
            </a:r>
            <a:r>
              <a:rPr lang="vi-VN" b="1"/>
              <a:t>giảm trùng lặp mã</a:t>
            </a:r>
            <a:r>
              <a:rPr lang="vi-VN"/>
              <a:t> và rất </a:t>
            </a:r>
            <a:r>
              <a:rPr lang="vi-VN" b="1"/>
              <a:t>phù hợp với các hệ thống ngày càng phức tạp</a:t>
            </a:r>
            <a:r>
              <a:rPr lang="vi-VN"/>
              <a:t>.</a:t>
            </a:r>
            <a:endParaRPr lang="en-US"/>
          </a:p>
          <a:p>
            <a:pPr lvl="1"/>
            <a:endParaRPr lang="vi-VN"/>
          </a:p>
          <a:p>
            <a:r>
              <a:rPr lang="vi-VN"/>
              <a:t>Ở bên phải là ví dụ về </a:t>
            </a:r>
            <a:r>
              <a:rPr lang="vi-VN" b="1"/>
              <a:t>class Device</a:t>
            </a:r>
            <a:r>
              <a:rPr lang="vi-VN"/>
              <a:t>, đóng vai trò là lớp cha cơ sở cho các thiết bị khác như Fan, Light, hay AirConditioner.</a:t>
            </a:r>
            <a:br>
              <a:rPr lang="vi-VN"/>
            </a:br>
            <a:r>
              <a:rPr lang="vi-VN"/>
              <a:t>Trong class này, em khai báo sẵn các thuộc tính chung như pin, id, roomId, mainState, và các hàm getter/setter.</a:t>
            </a:r>
          </a:p>
          <a:p>
            <a:r>
              <a:rPr lang="vi-VN"/>
              <a:t>Các lớp con chỉ cần kế thừa lại </a:t>
            </a:r>
            <a:r>
              <a:rPr lang="en-US"/>
              <a:t>các hàm có chung logic </a:t>
            </a:r>
            <a:r>
              <a:rPr lang="vi-VN"/>
              <a:t>và </a:t>
            </a:r>
            <a:r>
              <a:rPr lang="en-US" b="1"/>
              <a:t>ghi đè lên 1 số hàm có logic điều khiển khác nhau</a:t>
            </a:r>
            <a:r>
              <a:rPr lang="vi-VN"/>
              <a:t>.</a:t>
            </a:r>
            <a:endParaRPr lang="en-US"/>
          </a:p>
          <a:p>
            <a:r>
              <a:rPr lang="vi-VN"/>
              <a:t>Điều này giúp viết code cho nhiều thiết bị khác nhau một cách thống nhất và dễ bảo trì.</a:t>
            </a:r>
          </a:p>
          <a:p>
            <a:endParaRPr lang="en-US"/>
          </a:p>
          <a:p>
            <a:r>
              <a:rPr lang="en-US"/>
              <a:t>Đồng thời các cảm biến cũng được triển khai dưới dạng OOP để dễ dàng quản lý hơn</a:t>
            </a:r>
          </a:p>
          <a:p>
            <a:endParaRPr lang="en-US"/>
          </a:p>
          <a:p>
            <a:endParaRPr lang="en-US"/>
          </a:p>
          <a:p>
            <a:r>
              <a:rPr lang="en-US"/>
              <a:t>Hầu hết các thành phần như cảm biến, bộ chấp hành đều được code dựa trên OOP</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803215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786008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Nói về cách module hoạt động</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1904936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Nói về tổng quan mô hình S2T kia, xong nói về các thành phần của đoạn JSON (các key và ý nghĩa)</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521742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Hiện tại do thời gian hạn chế nên em xin phép khong là mạch in mà kết nối các linh kiện thông quả bảng cắm, cũng như phần vỏ cũng chưa tối ưu được thiết kế</a:t>
            </a: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616895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192673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Xin chào các thầy cô và các bạn, em là Nguyễn Mạnh Dũng – sinh viên lớp Điện tử 07 - khoá 66, dưới sự hướng dẫn của thầy Trần Ngọc Tuấn, em đã thực hiện đề tài “…..”</a:t>
            </a:r>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215114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D9756-2FC6-AFB0-2F4C-2BDAD435F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51276-F8AF-2684-ED26-06E5E7E3F8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46E385-377D-CD16-FEBB-CB9776076FA3}"/>
              </a:ext>
            </a:extLst>
          </p:cNvPr>
          <p:cNvSpPr>
            <a:spLocks noGrp="1"/>
          </p:cNvSpPr>
          <p:nvPr>
            <p:ph type="body" idx="1"/>
          </p:nvPr>
        </p:nvSpPr>
        <p:spPr/>
        <p:txBody>
          <a:bodyPr/>
          <a:lstStyle/>
          <a:p>
            <a:endParaRPr lang="en-US" sz="1200" b="0" i="0" kern="120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1327EF1-C95E-004B-D4EA-B9F5DDD88BF0}"/>
              </a:ext>
            </a:extLst>
          </p:cNvPr>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202695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đề tài gồm 4 phần :</a:t>
            </a:r>
          </a:p>
          <a:p>
            <a:r>
              <a:rPr lang="en-US"/>
              <a:t>….</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45603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Vè phân đầu tiên, Tổng quan dự án</a:t>
            </a:r>
          </a:p>
          <a:p>
            <a:r>
              <a:rPr lang="en-US"/>
              <a:t>Như mọi người đã biết, thời đại hiện nay là thời đại của công nghệ đặc biệt là IoT và AI, nơi công nghệ phục vụ đời sống,,…</a:t>
            </a:r>
          </a:p>
          <a:p>
            <a:endParaRPr lang="en-US"/>
          </a:p>
          <a:p>
            <a:endParaRPr lang="en-US"/>
          </a:p>
          <a:p>
            <a:r>
              <a:rPr lang="vi-VN"/>
              <a:t>Nhu cầu tự động hoá trong sinh hoạt gia đình ngày càng tăng, đặc biệt là về </a:t>
            </a:r>
            <a:r>
              <a:rPr lang="vi-VN" b="1"/>
              <a:t>an toàn, tiết kiệm năng lượng và tiện nghi</a:t>
            </a:r>
            <a:r>
              <a:rPr lang="vi-VN"/>
              <a:t>.</a:t>
            </a:r>
            <a:endParaRPr lang="en-US"/>
          </a:p>
          <a:p>
            <a:endParaRPr lang="en-US"/>
          </a:p>
          <a:p>
            <a:r>
              <a:rPr lang="vi-VN"/>
              <a:t>Chính vì thế, </a:t>
            </a:r>
            <a:r>
              <a:rPr lang="vi-VN" b="1"/>
              <a:t>nhà thông minh (Smart Home)</a:t>
            </a:r>
            <a:r>
              <a:rPr lang="vi-VN"/>
              <a:t> ra đời như một xu hướng tất yếu.</a:t>
            </a:r>
            <a:endParaRPr lang="en-US"/>
          </a:p>
          <a:p>
            <a:r>
              <a:rPr lang="vi-VN"/>
              <a:t>Điều khiển thiết bị từ xa</a:t>
            </a:r>
          </a:p>
          <a:p>
            <a:r>
              <a:rPr lang="vi-VN"/>
              <a:t>Giám sát thời gian thực</a:t>
            </a:r>
          </a:p>
          <a:p>
            <a:r>
              <a:rPr lang="vi-VN"/>
              <a:t>Tối ưu trải nghiệm người dùng</a:t>
            </a:r>
            <a:endParaRPr lang="en-US"/>
          </a:p>
          <a:p>
            <a:r>
              <a:rPr lang="en-US"/>
              <a:t>Và các lợi ích khác,…</a:t>
            </a:r>
            <a:endParaRPr lang="vi-VN"/>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915808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
            </a:r>
            <a:r>
              <a:rPr lang="vi-VN"/>
              <a:t>goài lý do về mặt công nghệ, em cũng xin đưa ra một số </a:t>
            </a:r>
            <a:r>
              <a:rPr lang="vi-VN" b="1"/>
              <a:t>số liệu thị trường</a:t>
            </a:r>
            <a:r>
              <a:rPr lang="vi-VN"/>
              <a:t> để làm rõ tiềm năng phát triển của lĩnh vực nhà thông minh.</a:t>
            </a:r>
          </a:p>
          <a:p>
            <a:r>
              <a:rPr lang="vi-VN" b="1"/>
              <a:t>Trên thế giới</a:t>
            </a:r>
            <a:r>
              <a:rPr lang="vi-VN"/>
              <a:t>, </a:t>
            </a:r>
            <a:endParaRPr lang="en-US"/>
          </a:p>
          <a:p>
            <a:pPr lvl="1"/>
            <a:r>
              <a:rPr lang="en-US"/>
              <a:t>T</a:t>
            </a:r>
            <a:r>
              <a:rPr lang="vi-VN"/>
              <a:t>hị trường Smarthome đạt doanh thu khoảng </a:t>
            </a:r>
            <a:r>
              <a:rPr lang="vi-VN" b="1"/>
              <a:t>154,4 tỷ USD vào năm 2024</a:t>
            </a:r>
            <a:r>
              <a:rPr lang="vi-VN"/>
              <a:t>,</a:t>
            </a:r>
            <a:endParaRPr lang="en-US"/>
          </a:p>
          <a:p>
            <a:pPr lvl="1"/>
            <a:r>
              <a:rPr lang="en-US"/>
              <a:t>V</a:t>
            </a:r>
            <a:r>
              <a:rPr lang="vi-VN"/>
              <a:t>à dự kiến sẽ đạt </a:t>
            </a:r>
            <a:r>
              <a:rPr lang="vi-VN" b="1"/>
              <a:t>231,6 tỷ USD vào năm 2028</a:t>
            </a:r>
            <a:r>
              <a:rPr lang="vi-VN"/>
              <a:t> – tức là tốc độ tăng trưởng rất mạnh.</a:t>
            </a:r>
            <a:endParaRPr lang="en-US"/>
          </a:p>
          <a:p>
            <a:endParaRPr lang="vi-VN"/>
          </a:p>
          <a:p>
            <a:r>
              <a:rPr lang="vi-VN"/>
              <a:t>Riêng tại </a:t>
            </a:r>
            <a:r>
              <a:rPr lang="vi-VN" b="1"/>
              <a:t>Việt Nam</a:t>
            </a:r>
            <a:r>
              <a:rPr lang="vi-VN"/>
              <a:t>, dù là thị trường đang phát triển nhưng cũng rất tiềm năng:</a:t>
            </a:r>
          </a:p>
          <a:p>
            <a:pPr lvl="1"/>
            <a:r>
              <a:rPr lang="vi-VN"/>
              <a:t>Một hệ thống smarthome trọn gói hiện nay dao động khoảng </a:t>
            </a:r>
            <a:r>
              <a:rPr lang="vi-VN" b="1"/>
              <a:t>14–25 triệu đồng</a:t>
            </a:r>
            <a:r>
              <a:rPr lang="vi-VN"/>
              <a:t>,</a:t>
            </a:r>
          </a:p>
          <a:p>
            <a:pPr lvl="1"/>
            <a:r>
              <a:rPr lang="vi-VN"/>
              <a:t>Doanh thu toàn ngành dự kiến sẽ đạt </a:t>
            </a:r>
            <a:r>
              <a:rPr lang="vi-VN" b="1"/>
              <a:t>358,6 triệu USD trong năm 2024</a:t>
            </a:r>
            <a:r>
              <a:rPr lang="vi-VN"/>
              <a:t> và lên đến </a:t>
            </a:r>
            <a:r>
              <a:rPr lang="vi-VN" b="1"/>
              <a:t>506,4 triệu USD vào năm 2028</a:t>
            </a:r>
            <a:r>
              <a:rPr lang="vi-VN"/>
              <a:t>.</a:t>
            </a:r>
            <a:endParaRPr lang="en-US"/>
          </a:p>
          <a:p>
            <a:pPr lvl="1"/>
            <a:endParaRPr lang="vi-VN"/>
          </a:p>
          <a:p>
            <a:r>
              <a:rPr lang="vi-VN"/>
              <a:t>Bên phải là </a:t>
            </a:r>
            <a:r>
              <a:rPr lang="vi-VN" b="1"/>
              <a:t>biểu đồ so sánh doanh thu năm 2024 và dự báo năm 2028</a:t>
            </a:r>
            <a:r>
              <a:rPr lang="vi-VN"/>
              <a:t>, chia theo nhóm lĩnh vực như:</a:t>
            </a:r>
          </a:p>
          <a:p>
            <a:pPr lvl="1"/>
            <a:r>
              <a:rPr lang="vi-VN"/>
              <a:t>Điều khiển và kết nối,</a:t>
            </a:r>
          </a:p>
          <a:p>
            <a:pPr lvl="1"/>
            <a:r>
              <a:rPr lang="vi-VN"/>
              <a:t>An ninh gia đình,</a:t>
            </a:r>
          </a:p>
          <a:p>
            <a:pPr lvl="1"/>
            <a:r>
              <a:rPr lang="vi-VN"/>
              <a:t>Chiếu sáng – môi trường,</a:t>
            </a:r>
          </a:p>
          <a:p>
            <a:pPr lvl="1"/>
            <a:r>
              <a:rPr lang="vi-VN"/>
              <a:t>Và đặc biệt là </a:t>
            </a:r>
            <a:r>
              <a:rPr lang="vi-VN" b="1"/>
              <a:t>gia dụng thông minh</a:t>
            </a:r>
            <a:r>
              <a:rPr lang="vi-VN"/>
              <a:t> – dự báo sẽ là nhóm chiếm doanh thu cao nhất.</a:t>
            </a:r>
            <a:endParaRPr lang="en-US"/>
          </a:p>
          <a:p>
            <a:pPr lvl="1"/>
            <a:endParaRPr lang="vi-VN"/>
          </a:p>
          <a:p>
            <a:r>
              <a:rPr lang="vi-VN"/>
              <a:t>➤ Những con số này cho thấy thị trường nhà thông minh không chỉ là xu hướng, mà còn là </a:t>
            </a:r>
            <a:r>
              <a:rPr lang="vi-VN" b="1"/>
              <a:t>cơ hội phát triển thực tế và lâu dài</a:t>
            </a:r>
            <a:r>
              <a:rPr lang="vi-VN"/>
              <a:t>.</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4294921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Ở phần này, em xin trình bày </a:t>
            </a:r>
            <a:r>
              <a:rPr lang="vi-VN" b="1"/>
              <a:t>mục tiêu chính của đồ án</a:t>
            </a:r>
            <a:r>
              <a:rPr lang="vi-VN"/>
              <a:t>.</a:t>
            </a:r>
            <a:r>
              <a:rPr lang="en-US"/>
              <a:t> Để hoàn thành 1 dự án hoàn chỉnh thì cần 1 lượng lớn kiến thức cũng như thời gian và phải trải qua rất nhiều giai đoạn. </a:t>
            </a:r>
          </a:p>
          <a:p>
            <a:r>
              <a:rPr lang="en-US"/>
              <a:t>Ở Đồ Án này, em thực hiện chỉ ở giai đoạn sơ khai của dự án với các thành phần đơn giản</a:t>
            </a:r>
          </a:p>
          <a:p>
            <a:endParaRPr lang="vi-VN"/>
          </a:p>
          <a:p>
            <a:r>
              <a:rPr lang="vi-VN"/>
              <a:t>Mục tiêu tổng thể là </a:t>
            </a:r>
            <a:r>
              <a:rPr lang="vi-VN" b="1"/>
              <a:t>xây dựng một mô hình nhà thông minh</a:t>
            </a:r>
            <a:r>
              <a:rPr lang="vi-VN"/>
              <a:t>, cho phép người dùng điều khiển thiết bị từ xa, giám sát trạng thái thiết bị và nhận cảnh báo theo thời gian thực.</a:t>
            </a:r>
            <a:endParaRPr lang="en-US"/>
          </a:p>
          <a:p>
            <a:endParaRPr lang="vi-VN"/>
          </a:p>
          <a:p>
            <a:r>
              <a:rPr lang="vi-VN"/>
              <a:t>Cụ thể, đồ án tập trung vào các mục tiêu sau:</a:t>
            </a:r>
          </a:p>
          <a:p>
            <a:pPr lvl="1"/>
            <a:r>
              <a:rPr lang="vi-VN" b="1"/>
              <a:t>Thứ nhất</a:t>
            </a:r>
            <a:r>
              <a:rPr lang="vi-VN"/>
              <a:t>, xây dựng ứng dụng Android để </a:t>
            </a:r>
            <a:r>
              <a:rPr lang="vi-VN" b="1"/>
              <a:t>điều khiển thiết bị từ xa</a:t>
            </a:r>
            <a:r>
              <a:rPr lang="vi-VN"/>
              <a:t> thông qua Firebase.</a:t>
            </a:r>
          </a:p>
          <a:p>
            <a:pPr lvl="1"/>
            <a:r>
              <a:rPr lang="vi-VN" b="1"/>
              <a:t>Thứ hai</a:t>
            </a:r>
            <a:r>
              <a:rPr lang="vi-VN"/>
              <a:t>, tích hợp chức năng </a:t>
            </a:r>
            <a:r>
              <a:rPr lang="vi-VN" b="1"/>
              <a:t>điều khiển bằng giọng nói tiếng Việt</a:t>
            </a:r>
            <a:r>
              <a:rPr lang="vi-VN"/>
              <a:t>, giúp người dùng thao tác nhanh chóng, tiện lợi, đặc biệt phù hợp với người lớn tuổi.</a:t>
            </a:r>
          </a:p>
          <a:p>
            <a:pPr lvl="1"/>
            <a:r>
              <a:rPr lang="vi-VN" b="1"/>
              <a:t>Thứ ba</a:t>
            </a:r>
            <a:r>
              <a:rPr lang="vi-VN"/>
              <a:t>, hệ thống có thể </a:t>
            </a:r>
            <a:r>
              <a:rPr lang="vi-VN" b="1"/>
              <a:t>giám sát dữ liệu từ cảm biến và gửi cảnh báo theo thời gian thực</a:t>
            </a:r>
            <a:r>
              <a:rPr lang="vi-VN"/>
              <a:t>, ví dụ như khi phát hiện khí gas hoặc nhiệt độ cao.</a:t>
            </a:r>
          </a:p>
          <a:p>
            <a:pPr lvl="1"/>
            <a:r>
              <a:rPr lang="vi-VN"/>
              <a:t>Cuối cùng, em sẽ </a:t>
            </a:r>
            <a:r>
              <a:rPr lang="vi-VN" b="1"/>
              <a:t>xây dựng mô hình thực tế</a:t>
            </a:r>
            <a:r>
              <a:rPr lang="vi-VN"/>
              <a:t>, triển khai và thử nghiệm các chức năng đã thiết kế.</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168869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phần này, em xin trình bày </a:t>
            </a:r>
            <a:r>
              <a:rPr lang="vi-VN" b="1"/>
              <a:t>các yêu cầu tổng quát mà hệ thống nhà thông minh cần đáp ứng</a:t>
            </a:r>
            <a:endParaRPr lang="en-US" b="1"/>
          </a:p>
          <a:p>
            <a:r>
              <a:rPr lang="vi-VN"/>
              <a:t>.</a:t>
            </a:r>
          </a:p>
          <a:p>
            <a:pPr lvl="1"/>
            <a:r>
              <a:rPr lang="vi-VN" b="1"/>
              <a:t>Đầu tiên</a:t>
            </a:r>
            <a:r>
              <a:rPr lang="vi-VN"/>
              <a:t>, hệ thống cần có khả năng phục vụ </a:t>
            </a:r>
            <a:r>
              <a:rPr lang="vi-VN" b="1"/>
              <a:t>nhiều người dùng</a:t>
            </a:r>
            <a:r>
              <a:rPr lang="vi-VN"/>
              <a:t>, mỗi người sẽ có một hệ thống riêng được liên kết với tài khoản cá nhân.</a:t>
            </a:r>
          </a:p>
          <a:p>
            <a:pPr lvl="1"/>
            <a:r>
              <a:rPr lang="vi-VN" b="1"/>
              <a:t>Thứ hai</a:t>
            </a:r>
            <a:r>
              <a:rPr lang="vi-VN"/>
              <a:t>, hệ thống phải hỗ trợ </a:t>
            </a:r>
            <a:r>
              <a:rPr lang="vi-VN" b="1"/>
              <a:t>nhiều loại cảm biến và thiết bị điều khiển</a:t>
            </a:r>
            <a:r>
              <a:rPr lang="vi-VN"/>
              <a:t> như: đèn, quạt, cửa, cảm biến gas, nhiệt độ,...</a:t>
            </a:r>
          </a:p>
          <a:p>
            <a:pPr lvl="1"/>
            <a:r>
              <a:rPr lang="vi-VN"/>
              <a:t>Tiếp theo là yêu cầu về </a:t>
            </a:r>
            <a:r>
              <a:rPr lang="vi-VN" b="1"/>
              <a:t>cảnh báo theo thời gian thực</a:t>
            </a:r>
            <a:r>
              <a:rPr lang="vi-VN"/>
              <a:t>, giúp người dùng biết ngay khi có sự kiện bất thường xảy ra trong nhà.</a:t>
            </a:r>
          </a:p>
          <a:p>
            <a:pPr lvl="1"/>
            <a:r>
              <a:rPr lang="vi-VN"/>
              <a:t>Ngoài ra, các chức năng điều khiển cần được thiết kế </a:t>
            </a:r>
            <a:r>
              <a:rPr lang="vi-VN" b="1"/>
              <a:t>thuận tiện và dễ sử dụng</a:t>
            </a:r>
            <a:r>
              <a:rPr lang="vi-VN"/>
              <a:t>, kể cả với người dùng không rành công nghệ.</a:t>
            </a:r>
          </a:p>
          <a:p>
            <a:pPr lvl="1"/>
            <a:r>
              <a:rPr lang="vi-VN"/>
              <a:t>Hệ thống cũng phải đảm bảo </a:t>
            </a:r>
            <a:r>
              <a:rPr lang="vi-VN" b="1"/>
              <a:t>bảo mật thông tin người dùng</a:t>
            </a:r>
            <a:r>
              <a:rPr lang="vi-VN"/>
              <a:t>, tránh bị truy cập trái phép.</a:t>
            </a:r>
          </a:p>
          <a:p>
            <a:pPr lvl="1"/>
            <a:r>
              <a:rPr lang="vi-VN"/>
              <a:t>Cuối cùng là yêu cầu về khả năng </a:t>
            </a:r>
            <a:r>
              <a:rPr lang="vi-VN" b="1"/>
              <a:t>dễ dàng cấu hình và triển khai</a:t>
            </a:r>
            <a:r>
              <a:rPr lang="vi-VN"/>
              <a:t>, đặc biệt nếu muốn nhân rộng hoặc nâng cấp trong tương lai.</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832860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Dựa trên các yêu cầu em áp dụng mô hình IOT gồm 4 lớp</a:t>
            </a:r>
            <a:endParaRPr lang="vi-VN"/>
          </a:p>
          <a:p>
            <a:r>
              <a:rPr lang="en-US"/>
              <a:t>🔹 </a:t>
            </a:r>
            <a:r>
              <a:rPr lang="vi-VN" b="1"/>
              <a:t>Bên trái là mô hình kiến trúc IoT gồm 4 lớp:</a:t>
            </a:r>
            <a:endParaRPr lang="vi-VN"/>
          </a:p>
          <a:p>
            <a:r>
              <a:rPr lang="vi-VN" b="1"/>
              <a:t>Perception Layer</a:t>
            </a:r>
            <a:r>
              <a:rPr lang="vi-VN"/>
              <a:t>: là tầng cảm nhận, bao gồm các cảm biến, robot, camera… Trong hệ thống của em, tầng này là các thiết bị như nút nhấn, cảm biến nhiệt độ, gas, hoặc thiết bị đóng/cắt.</a:t>
            </a:r>
          </a:p>
          <a:p>
            <a:r>
              <a:rPr lang="vi-VN" b="1"/>
              <a:t>Transport Layer</a:t>
            </a:r>
            <a:r>
              <a:rPr lang="vi-VN"/>
              <a:t>: chịu trách nhiệm truyền dữ liệu, ở đây là WiFi – kết nối giữa ESP32 và Firebase.</a:t>
            </a:r>
          </a:p>
          <a:p>
            <a:r>
              <a:rPr lang="vi-VN" b="1"/>
              <a:t>Processing Layer</a:t>
            </a:r>
            <a:r>
              <a:rPr lang="vi-VN"/>
              <a:t>: nơi xử lý dữ liệu – cụ thể là </a:t>
            </a:r>
            <a:r>
              <a:rPr lang="vi-VN" b="1"/>
              <a:t>Firebase Realtime Database</a:t>
            </a:r>
            <a:r>
              <a:rPr lang="vi-VN"/>
              <a:t>, Authentication, và dịch vụ Speech-to-Text bên ngoài.</a:t>
            </a:r>
          </a:p>
          <a:p>
            <a:r>
              <a:rPr lang="vi-VN" b="1"/>
              <a:t>Application Layer</a:t>
            </a:r>
            <a:r>
              <a:rPr lang="vi-VN"/>
              <a:t>: là tầng người dùng, bao gồm </a:t>
            </a:r>
            <a:r>
              <a:rPr lang="vi-VN" b="1"/>
              <a:t>ứng dụng điều khiển từ xa</a:t>
            </a:r>
            <a:r>
              <a:rPr lang="vi-VN"/>
              <a:t>, nhận thông báo cảnh báo và giọng nói điều khiển.</a:t>
            </a:r>
            <a:endParaRPr lang="en-US"/>
          </a:p>
          <a:p>
            <a:endParaRPr lang="vi-VN"/>
          </a:p>
          <a:p>
            <a:r>
              <a:rPr lang="en-US"/>
              <a:t>🔹 </a:t>
            </a:r>
            <a:r>
              <a:rPr lang="vi-VN" b="1"/>
              <a:t>Bên phải là sơ đồ tổng quan kiến trúc hệ thống:</a:t>
            </a:r>
            <a:endParaRPr lang="vi-VN"/>
          </a:p>
          <a:p>
            <a:r>
              <a:rPr lang="vi-VN"/>
              <a:t>Người dùng tương tác với hệ thống qua </a:t>
            </a:r>
            <a:r>
              <a:rPr lang="en-US"/>
              <a:t>3 cách </a:t>
            </a:r>
            <a:r>
              <a:rPr lang="vi-VN" b="1"/>
              <a:t>app Android</a:t>
            </a:r>
            <a:r>
              <a:rPr lang="vi-VN"/>
              <a:t> hoặc </a:t>
            </a:r>
            <a:r>
              <a:rPr lang="vi-VN" b="1"/>
              <a:t>giọng nói</a:t>
            </a:r>
            <a:r>
              <a:rPr lang="en-US" b="1"/>
              <a:t> </a:t>
            </a:r>
            <a:r>
              <a:rPr lang="en-US" b="0"/>
              <a:t>hoặc</a:t>
            </a:r>
            <a:r>
              <a:rPr lang="en-US" b="1"/>
              <a:t> </a:t>
            </a:r>
            <a:r>
              <a:rPr lang="vi-VN" b="1"/>
              <a:t>điều khiển vật lý</a:t>
            </a:r>
          </a:p>
          <a:p>
            <a:r>
              <a:rPr lang="en-US"/>
              <a:t>Các dữ liệu sẽ được lưu trữ trên 1 database trung gian. Các thành phần giao tiếp, nhận và gửi lệnh với nhau thông qua đó</a:t>
            </a:r>
          </a:p>
          <a:p>
            <a:endParaRPr lang="en-US"/>
          </a:p>
          <a:p>
            <a:r>
              <a:rPr lang="en-US"/>
              <a:t>Với các lệnh từ gateway sẽ được đẩy lên DTB với giao thức HTTPS-REST API. </a:t>
            </a:r>
          </a:p>
          <a:p>
            <a:r>
              <a:rPr lang="en-US"/>
              <a:t>Mobile App kết nối với DTB thông qua websocket với các dữ liệu từ dtb và HTTPS với các dữ liệu về tài khoản</a:t>
            </a:r>
          </a:p>
          <a:p>
            <a:endParaRPr lang="en-US"/>
          </a:p>
          <a:p>
            <a:endParaRPr lang="vi-VN"/>
          </a:p>
          <a:p>
            <a:r>
              <a:rPr lang="vi-VN"/>
              <a:t>➤ Điểm nổi bật là hệ thống </a:t>
            </a:r>
            <a:r>
              <a:rPr lang="vi-VN" b="1"/>
              <a:t>không dùng server riêng</a:t>
            </a:r>
            <a:r>
              <a:rPr lang="vi-VN"/>
              <a:t> mà toàn bộ xử lý tập trung qua Firebase, đảm bảo realtime, chi phí thấp và dễ triển khai.</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880288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07/02/25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07/02/25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07/02/25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07/02/25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07/02/25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07/02/25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07/02/25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07/02/25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07/02/25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07/02/25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07/02/25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B114C-6205-7B03-DD05-A92DADDCAB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CDE24-40F4-B544-E241-4E600A204568}"/>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1E97304B-510F-132A-F8B9-55179CDAFC00}"/>
              </a:ext>
            </a:extLst>
          </p:cNvPr>
          <p:cNvSpPr>
            <a:spLocks noGrp="1"/>
          </p:cNvSpPr>
          <p:nvPr>
            <p:ph type="sldNum" sz="quarter" idx="12"/>
          </p:nvPr>
        </p:nvSpPr>
        <p:spPr/>
        <p:txBody>
          <a:bodyPr/>
          <a:lstStyle/>
          <a:p>
            <a:fld id="{9EA0BE3B-158A-4EDF-80DC-E394A0D1600F}" type="slidenum">
              <a:rPr lang="en-US" smtClean="0"/>
              <a:pPr/>
              <a:t>10</a:t>
            </a:fld>
            <a:endParaRPr lang="en-US"/>
          </a:p>
        </p:txBody>
      </p:sp>
      <p:sp>
        <p:nvSpPr>
          <p:cNvPr id="4" name="TextBox 3">
            <a:extLst>
              <a:ext uri="{FF2B5EF4-FFF2-40B4-BE49-F238E27FC236}">
                <a16:creationId xmlns:a16="http://schemas.microsoft.com/office/drawing/2014/main" id="{E1145CC0-3AFF-FF2D-9B6B-2DFC4F62C567}"/>
              </a:ext>
            </a:extLst>
          </p:cNvPr>
          <p:cNvSpPr txBox="1"/>
          <p:nvPr/>
        </p:nvSpPr>
        <p:spPr>
          <a:xfrm>
            <a:off x="338735" y="1007641"/>
            <a:ext cx="4170511" cy="461665"/>
          </a:xfrm>
          <a:prstGeom prst="rect">
            <a:avLst/>
          </a:prstGeom>
          <a:noFill/>
        </p:spPr>
        <p:txBody>
          <a:bodyPr wrap="square" rtlCol="0">
            <a:spAutoFit/>
          </a:bodyPr>
          <a:lstStyle/>
          <a:p>
            <a:r>
              <a:rPr lang="en-US" sz="2400" b="1">
                <a:solidFill>
                  <a:schemeClr val="tx2"/>
                </a:solidFill>
              </a:rPr>
              <a:t>2.2 Tổng quan về hệ thống</a:t>
            </a:r>
          </a:p>
        </p:txBody>
      </p:sp>
      <p:pic>
        <p:nvPicPr>
          <p:cNvPr id="1026" name="Picture 2">
            <a:extLst>
              <a:ext uri="{FF2B5EF4-FFF2-40B4-BE49-F238E27FC236}">
                <a16:creationId xmlns:a16="http://schemas.microsoft.com/office/drawing/2014/main" id="{304CF61D-6521-E568-6279-3AE70F539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27" y="2056233"/>
            <a:ext cx="4595296" cy="3158608"/>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a:extLst>
              <a:ext uri="{FF2B5EF4-FFF2-40B4-BE49-F238E27FC236}">
                <a16:creationId xmlns:a16="http://schemas.microsoft.com/office/drawing/2014/main" id="{41420C34-65E9-0BF7-05BD-06503AF83AA9}"/>
              </a:ext>
            </a:extLst>
          </p:cNvPr>
          <p:cNvGrpSpPr/>
          <p:nvPr/>
        </p:nvGrpSpPr>
        <p:grpSpPr>
          <a:xfrm>
            <a:off x="5700206" y="1780159"/>
            <a:ext cx="5976611" cy="3297681"/>
            <a:chOff x="5303459" y="1565263"/>
            <a:chExt cx="5976611" cy="3297681"/>
          </a:xfrm>
        </p:grpSpPr>
        <p:pic>
          <p:nvPicPr>
            <p:cNvPr id="7" name="Picture 6" descr="A logo with a drop of fire&#10;&#10;AI-generated content may be incorrect.">
              <a:extLst>
                <a:ext uri="{FF2B5EF4-FFF2-40B4-BE49-F238E27FC236}">
                  <a16:creationId xmlns:a16="http://schemas.microsoft.com/office/drawing/2014/main" id="{2D4A9332-20D0-4462-1672-620EE1A0D2F3}"/>
                </a:ext>
              </a:extLst>
            </p:cNvPr>
            <p:cNvPicPr>
              <a:picLocks noChangeAspect="1"/>
            </p:cNvPicPr>
            <p:nvPr/>
          </p:nvPicPr>
          <p:blipFill>
            <a:blip r:embed="rId4">
              <a:extLst>
                <a:ext uri="{28A0092B-C50C-407E-A947-70E740481C1C}">
                  <a14:useLocalDpi xmlns:a14="http://schemas.microsoft.com/office/drawing/2010/main" val="0"/>
                </a:ext>
              </a:extLst>
            </a:blip>
            <a:srcRect l="18719" t="17980" r="18226" b="15024"/>
            <a:stretch>
              <a:fillRect/>
            </a:stretch>
          </p:blipFill>
          <p:spPr>
            <a:xfrm>
              <a:off x="7891342" y="3426290"/>
              <a:ext cx="655032" cy="695972"/>
            </a:xfrm>
            <a:prstGeom prst="rect">
              <a:avLst/>
            </a:prstGeom>
          </p:spPr>
        </p:pic>
        <p:pic>
          <p:nvPicPr>
            <p:cNvPr id="10" name="Picture 9" descr="A black background with a black square&#10;&#10;AI-generated content may be incorrect.">
              <a:extLst>
                <a:ext uri="{FF2B5EF4-FFF2-40B4-BE49-F238E27FC236}">
                  <a16:creationId xmlns:a16="http://schemas.microsoft.com/office/drawing/2014/main" id="{C04875FC-8D96-E669-39B2-4F36B13E0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7805" y="1565263"/>
              <a:ext cx="862106" cy="862106"/>
            </a:xfrm>
            <a:prstGeom prst="rect">
              <a:avLst/>
            </a:prstGeom>
          </p:spPr>
        </p:pic>
        <p:pic>
          <p:nvPicPr>
            <p:cNvPr id="16" name="Picture 15" descr="A screen shot of a phone&#10;&#10;AI-generated content may be incorrect.">
              <a:extLst>
                <a:ext uri="{FF2B5EF4-FFF2-40B4-BE49-F238E27FC236}">
                  <a16:creationId xmlns:a16="http://schemas.microsoft.com/office/drawing/2014/main" id="{2C71E334-F01C-2D36-D803-78037C4647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4297" y="3366489"/>
              <a:ext cx="755773" cy="755773"/>
            </a:xfrm>
            <a:prstGeom prst="rect">
              <a:avLst/>
            </a:prstGeom>
          </p:spPr>
        </p:pic>
        <p:pic>
          <p:nvPicPr>
            <p:cNvPr id="21" name="Picture 20" descr="A house with wires connected to it&#10;&#10;AI-generated content may be incorrect.">
              <a:extLst>
                <a:ext uri="{FF2B5EF4-FFF2-40B4-BE49-F238E27FC236}">
                  <a16:creationId xmlns:a16="http://schemas.microsoft.com/office/drawing/2014/main" id="{08D88E7E-192A-BF3B-28B0-74B1874B29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03459" y="3053145"/>
              <a:ext cx="746290" cy="746290"/>
            </a:xfrm>
            <a:prstGeom prst="rect">
              <a:avLst/>
            </a:prstGeom>
          </p:spPr>
        </p:pic>
        <p:pic>
          <p:nvPicPr>
            <p:cNvPr id="24" name="Picture 23" descr="A remote control with a wifi symbol&#10;&#10;AI-generated content may be incorrect.">
              <a:extLst>
                <a:ext uri="{FF2B5EF4-FFF2-40B4-BE49-F238E27FC236}">
                  <a16:creationId xmlns:a16="http://schemas.microsoft.com/office/drawing/2014/main" id="{F88826C8-AEC6-1B71-551D-84D712CE17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53775" y="4166971"/>
              <a:ext cx="695973" cy="695973"/>
            </a:xfrm>
            <a:prstGeom prst="rect">
              <a:avLst/>
            </a:prstGeom>
          </p:spPr>
        </p:pic>
        <p:cxnSp>
          <p:nvCxnSpPr>
            <p:cNvPr id="26" name="Straight Arrow Connector 25">
              <a:extLst>
                <a:ext uri="{FF2B5EF4-FFF2-40B4-BE49-F238E27FC236}">
                  <a16:creationId xmlns:a16="http://schemas.microsoft.com/office/drawing/2014/main" id="{633EFE2E-B69F-ED2E-8DFA-8DDE6EFFD434}"/>
                </a:ext>
              </a:extLst>
            </p:cNvPr>
            <p:cNvCxnSpPr>
              <a:cxnSpLocks/>
            </p:cNvCxnSpPr>
            <p:nvPr/>
          </p:nvCxnSpPr>
          <p:spPr>
            <a:xfrm flipV="1">
              <a:off x="6220691" y="2304900"/>
              <a:ext cx="1567114" cy="862106"/>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37BE502D-A5B1-2523-ED3D-6429CA54857B}"/>
                </a:ext>
              </a:extLst>
            </p:cNvPr>
            <p:cNvCxnSpPr>
              <a:cxnSpLocks/>
            </p:cNvCxnSpPr>
            <p:nvPr/>
          </p:nvCxnSpPr>
          <p:spPr>
            <a:xfrm>
              <a:off x="8649911" y="2304900"/>
              <a:ext cx="1874386" cy="933653"/>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4B429BD8-C3E7-466C-C9E9-596DDA631DFB}"/>
                </a:ext>
              </a:extLst>
            </p:cNvPr>
            <p:cNvCxnSpPr>
              <a:cxnSpLocks/>
            </p:cNvCxnSpPr>
            <p:nvPr/>
          </p:nvCxnSpPr>
          <p:spPr>
            <a:xfrm>
              <a:off x="6373091" y="3370706"/>
              <a:ext cx="1414714" cy="227358"/>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Straight Arrow Connector 33">
              <a:extLst>
                <a:ext uri="{FF2B5EF4-FFF2-40B4-BE49-F238E27FC236}">
                  <a16:creationId xmlns:a16="http://schemas.microsoft.com/office/drawing/2014/main" id="{6C357CCC-3BBB-FC22-C648-76A56124AEBE}"/>
                </a:ext>
              </a:extLst>
            </p:cNvPr>
            <p:cNvCxnSpPr>
              <a:cxnSpLocks/>
            </p:cNvCxnSpPr>
            <p:nvPr/>
          </p:nvCxnSpPr>
          <p:spPr>
            <a:xfrm flipV="1">
              <a:off x="6373091" y="3799435"/>
              <a:ext cx="1414714" cy="631197"/>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7" name="TextBox 36">
              <a:extLst>
                <a:ext uri="{FF2B5EF4-FFF2-40B4-BE49-F238E27FC236}">
                  <a16:creationId xmlns:a16="http://schemas.microsoft.com/office/drawing/2014/main" id="{6762A7C3-688E-8E7F-DE57-C75F3D995655}"/>
                </a:ext>
              </a:extLst>
            </p:cNvPr>
            <p:cNvSpPr txBox="1"/>
            <p:nvPr/>
          </p:nvSpPr>
          <p:spPr>
            <a:xfrm rot="619149">
              <a:off x="6531898" y="3235683"/>
              <a:ext cx="1567114" cy="261610"/>
            </a:xfrm>
            <a:prstGeom prst="rect">
              <a:avLst/>
            </a:prstGeom>
            <a:noFill/>
          </p:spPr>
          <p:txBody>
            <a:bodyPr wrap="square">
              <a:spAutoFit/>
            </a:bodyPr>
            <a:lstStyle/>
            <a:p>
              <a:r>
                <a:rPr lang="en-US" sz="1100" b="1" i="1"/>
                <a:t>HTTPS (REST API)</a:t>
              </a:r>
            </a:p>
          </p:txBody>
        </p:sp>
        <p:sp>
          <p:nvSpPr>
            <p:cNvPr id="38" name="TextBox 37">
              <a:extLst>
                <a:ext uri="{FF2B5EF4-FFF2-40B4-BE49-F238E27FC236}">
                  <a16:creationId xmlns:a16="http://schemas.microsoft.com/office/drawing/2014/main" id="{79C38A4A-949C-A7E6-6BF1-7D52B217766C}"/>
                </a:ext>
              </a:extLst>
            </p:cNvPr>
            <p:cNvSpPr txBox="1"/>
            <p:nvPr/>
          </p:nvSpPr>
          <p:spPr>
            <a:xfrm rot="20149552">
              <a:off x="6422684" y="3805261"/>
              <a:ext cx="1567114" cy="261610"/>
            </a:xfrm>
            <a:prstGeom prst="rect">
              <a:avLst/>
            </a:prstGeom>
            <a:noFill/>
          </p:spPr>
          <p:txBody>
            <a:bodyPr wrap="square">
              <a:spAutoFit/>
            </a:bodyPr>
            <a:lstStyle/>
            <a:p>
              <a:r>
                <a:rPr lang="en-US" sz="1100" b="1" i="1"/>
                <a:t>HTTPS (REST API)</a:t>
              </a:r>
            </a:p>
          </p:txBody>
        </p:sp>
        <p:cxnSp>
          <p:nvCxnSpPr>
            <p:cNvPr id="39" name="Straight Arrow Connector 38">
              <a:extLst>
                <a:ext uri="{FF2B5EF4-FFF2-40B4-BE49-F238E27FC236}">
                  <a16:creationId xmlns:a16="http://schemas.microsoft.com/office/drawing/2014/main" id="{B229992B-C305-392B-8AF3-2DC6C1B517E5}"/>
                </a:ext>
              </a:extLst>
            </p:cNvPr>
            <p:cNvCxnSpPr>
              <a:cxnSpLocks/>
            </p:cNvCxnSpPr>
            <p:nvPr/>
          </p:nvCxnSpPr>
          <p:spPr>
            <a:xfrm>
              <a:off x="8392938" y="3658334"/>
              <a:ext cx="2131359" cy="0"/>
            </a:xfrm>
            <a:prstGeom prst="straightConnector1">
              <a:avLst/>
            </a:prstGeom>
            <a:ln w="381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2" name="TextBox 41">
              <a:extLst>
                <a:ext uri="{FF2B5EF4-FFF2-40B4-BE49-F238E27FC236}">
                  <a16:creationId xmlns:a16="http://schemas.microsoft.com/office/drawing/2014/main" id="{F8E4AA7E-1161-F928-2037-13F406E7E6B4}"/>
                </a:ext>
              </a:extLst>
            </p:cNvPr>
            <p:cNvSpPr txBox="1"/>
            <p:nvPr/>
          </p:nvSpPr>
          <p:spPr>
            <a:xfrm>
              <a:off x="8649911" y="3345885"/>
              <a:ext cx="1718539" cy="276999"/>
            </a:xfrm>
            <a:prstGeom prst="rect">
              <a:avLst/>
            </a:prstGeom>
            <a:noFill/>
          </p:spPr>
          <p:txBody>
            <a:bodyPr wrap="square">
              <a:spAutoFit/>
            </a:bodyPr>
            <a:lstStyle/>
            <a:p>
              <a:r>
                <a:rPr lang="en-US" sz="1200" b="1" i="1"/>
                <a:t>WebSocket (Database)</a:t>
              </a:r>
            </a:p>
          </p:txBody>
        </p:sp>
        <p:sp>
          <p:nvSpPr>
            <p:cNvPr id="43" name="TextBox 42">
              <a:extLst>
                <a:ext uri="{FF2B5EF4-FFF2-40B4-BE49-F238E27FC236}">
                  <a16:creationId xmlns:a16="http://schemas.microsoft.com/office/drawing/2014/main" id="{9BED9A4B-835F-F5B1-E88A-E9803FD8E3FF}"/>
                </a:ext>
              </a:extLst>
            </p:cNvPr>
            <p:cNvSpPr txBox="1"/>
            <p:nvPr/>
          </p:nvSpPr>
          <p:spPr>
            <a:xfrm>
              <a:off x="8611170" y="3681473"/>
              <a:ext cx="1718539" cy="276999"/>
            </a:xfrm>
            <a:prstGeom prst="rect">
              <a:avLst/>
            </a:prstGeom>
            <a:noFill/>
          </p:spPr>
          <p:txBody>
            <a:bodyPr wrap="square">
              <a:spAutoFit/>
            </a:bodyPr>
            <a:lstStyle/>
            <a:p>
              <a:r>
                <a:rPr lang="en-US" sz="1200" b="1" i="1"/>
                <a:t>HTTPS (Authentication)</a:t>
              </a:r>
            </a:p>
          </p:txBody>
        </p:sp>
        <p:sp>
          <p:nvSpPr>
            <p:cNvPr id="45" name="TextBox 44">
              <a:extLst>
                <a:ext uri="{FF2B5EF4-FFF2-40B4-BE49-F238E27FC236}">
                  <a16:creationId xmlns:a16="http://schemas.microsoft.com/office/drawing/2014/main" id="{331FC726-A54D-3301-ED09-14ED8B789BE4}"/>
                </a:ext>
              </a:extLst>
            </p:cNvPr>
            <p:cNvSpPr txBox="1"/>
            <p:nvPr/>
          </p:nvSpPr>
          <p:spPr>
            <a:xfrm rot="19846055">
              <a:off x="6422458" y="2447168"/>
              <a:ext cx="1244600" cy="261610"/>
            </a:xfrm>
            <a:prstGeom prst="rect">
              <a:avLst/>
            </a:prstGeom>
            <a:noFill/>
          </p:spPr>
          <p:txBody>
            <a:bodyPr wrap="square">
              <a:spAutoFit/>
            </a:bodyPr>
            <a:lstStyle/>
            <a:p>
              <a:r>
                <a:rPr lang="en-US" sz="1100" b="1" i="1"/>
                <a:t>manipulating</a:t>
              </a:r>
            </a:p>
          </p:txBody>
        </p:sp>
        <p:sp>
          <p:nvSpPr>
            <p:cNvPr id="46" name="TextBox 45">
              <a:extLst>
                <a:ext uri="{FF2B5EF4-FFF2-40B4-BE49-F238E27FC236}">
                  <a16:creationId xmlns:a16="http://schemas.microsoft.com/office/drawing/2014/main" id="{3460F553-B5D4-F247-5453-E12BE1B2687C}"/>
                </a:ext>
              </a:extLst>
            </p:cNvPr>
            <p:cNvSpPr txBox="1"/>
            <p:nvPr/>
          </p:nvSpPr>
          <p:spPr>
            <a:xfrm rot="1614178">
              <a:off x="8636812" y="2484624"/>
              <a:ext cx="2159156" cy="261610"/>
            </a:xfrm>
            <a:prstGeom prst="rect">
              <a:avLst/>
            </a:prstGeom>
            <a:noFill/>
          </p:spPr>
          <p:txBody>
            <a:bodyPr wrap="square">
              <a:spAutoFit/>
            </a:bodyPr>
            <a:lstStyle/>
            <a:p>
              <a:r>
                <a:rPr lang="en-US" sz="1100" b="1" i="1"/>
                <a:t>Manipulating/ user interface app</a:t>
              </a:r>
            </a:p>
          </p:txBody>
        </p:sp>
      </p:grpSp>
      <p:sp>
        <p:nvSpPr>
          <p:cNvPr id="49" name="Rectangle 48">
            <a:extLst>
              <a:ext uri="{FF2B5EF4-FFF2-40B4-BE49-F238E27FC236}">
                <a16:creationId xmlns:a16="http://schemas.microsoft.com/office/drawing/2014/main" id="{34FF755A-A454-6BF4-F80B-12AAD506A260}"/>
              </a:ext>
            </a:extLst>
          </p:cNvPr>
          <p:cNvSpPr/>
          <p:nvPr/>
        </p:nvSpPr>
        <p:spPr>
          <a:xfrm>
            <a:off x="1661990" y="1562714"/>
            <a:ext cx="1841500"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IOT LAYERS</a:t>
            </a:r>
          </a:p>
        </p:txBody>
      </p:sp>
      <p:sp>
        <p:nvSpPr>
          <p:cNvPr id="51" name="Rectangle 50">
            <a:extLst>
              <a:ext uri="{FF2B5EF4-FFF2-40B4-BE49-F238E27FC236}">
                <a16:creationId xmlns:a16="http://schemas.microsoft.com/office/drawing/2014/main" id="{D5183C02-9139-8BCF-84AE-91D8452527C6}"/>
              </a:ext>
            </a:extLst>
          </p:cNvPr>
          <p:cNvSpPr/>
          <p:nvPr/>
        </p:nvSpPr>
        <p:spPr>
          <a:xfrm>
            <a:off x="9530794" y="1679156"/>
            <a:ext cx="1841500"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Sơ đồ tổng quan </a:t>
            </a:r>
          </a:p>
        </p:txBody>
      </p:sp>
    </p:spTree>
    <p:extLst>
      <p:ext uri="{BB962C8B-B14F-4D97-AF65-F5344CB8AC3E}">
        <p14:creationId xmlns:p14="http://schemas.microsoft.com/office/powerpoint/2010/main" val="428444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D646E-5A3E-BD83-0FE5-2323D635A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7FE51-0B55-D16E-31B6-9EC87651700B}"/>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C13D3531-7CFF-300C-F2F6-95D0E8D17CE3}"/>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4" name="TextBox 3">
            <a:extLst>
              <a:ext uri="{FF2B5EF4-FFF2-40B4-BE49-F238E27FC236}">
                <a16:creationId xmlns:a16="http://schemas.microsoft.com/office/drawing/2014/main" id="{8A766B64-FBF5-A782-8650-84E4010F610E}"/>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2.3 Cloud</a:t>
            </a:r>
          </a:p>
        </p:txBody>
      </p:sp>
      <p:sp>
        <p:nvSpPr>
          <p:cNvPr id="3" name="Rectangle 2">
            <a:extLst>
              <a:ext uri="{FF2B5EF4-FFF2-40B4-BE49-F238E27FC236}">
                <a16:creationId xmlns:a16="http://schemas.microsoft.com/office/drawing/2014/main" id="{42ECC2FD-6A49-B1F0-2DE1-F24B6E503A3D}"/>
              </a:ext>
            </a:extLst>
          </p:cNvPr>
          <p:cNvSpPr/>
          <p:nvPr/>
        </p:nvSpPr>
        <p:spPr>
          <a:xfrm>
            <a:off x="338735" y="1528196"/>
            <a:ext cx="1841500"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Database</a:t>
            </a:r>
          </a:p>
        </p:txBody>
      </p:sp>
      <p:sp>
        <p:nvSpPr>
          <p:cNvPr id="5" name="Rectangle 4">
            <a:extLst>
              <a:ext uri="{FF2B5EF4-FFF2-40B4-BE49-F238E27FC236}">
                <a16:creationId xmlns:a16="http://schemas.microsoft.com/office/drawing/2014/main" id="{14CDB0DF-1E1B-FF1F-62C6-98F050137233}"/>
              </a:ext>
            </a:extLst>
          </p:cNvPr>
          <p:cNvSpPr/>
          <p:nvPr/>
        </p:nvSpPr>
        <p:spPr>
          <a:xfrm>
            <a:off x="10213599" y="1370946"/>
            <a:ext cx="1841500"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Authentication</a:t>
            </a:r>
          </a:p>
        </p:txBody>
      </p:sp>
      <p:pic>
        <p:nvPicPr>
          <p:cNvPr id="8" name="Picture 7">
            <a:extLst>
              <a:ext uri="{FF2B5EF4-FFF2-40B4-BE49-F238E27FC236}">
                <a16:creationId xmlns:a16="http://schemas.microsoft.com/office/drawing/2014/main" id="{EEA0620F-DACC-7CD7-D512-72DFFC63AFBC}"/>
              </a:ext>
            </a:extLst>
          </p:cNvPr>
          <p:cNvPicPr>
            <a:picLocks noChangeAspect="1"/>
          </p:cNvPicPr>
          <p:nvPr/>
        </p:nvPicPr>
        <p:blipFill>
          <a:blip r:embed="rId3"/>
          <a:stretch>
            <a:fillRect/>
          </a:stretch>
        </p:blipFill>
        <p:spPr>
          <a:xfrm>
            <a:off x="136901" y="1987196"/>
            <a:ext cx="4963886" cy="4080214"/>
          </a:xfrm>
          <a:prstGeom prst="rect">
            <a:avLst/>
          </a:prstGeom>
        </p:spPr>
      </p:pic>
      <p:pic>
        <p:nvPicPr>
          <p:cNvPr id="9" name="Picture 8">
            <a:extLst>
              <a:ext uri="{FF2B5EF4-FFF2-40B4-BE49-F238E27FC236}">
                <a16:creationId xmlns:a16="http://schemas.microsoft.com/office/drawing/2014/main" id="{2512B30A-D5EB-D977-B245-25BE2BA663E3}"/>
              </a:ext>
            </a:extLst>
          </p:cNvPr>
          <p:cNvPicPr>
            <a:picLocks noChangeAspect="1"/>
          </p:cNvPicPr>
          <p:nvPr/>
        </p:nvPicPr>
        <p:blipFill>
          <a:blip r:embed="rId4"/>
          <a:stretch>
            <a:fillRect/>
          </a:stretch>
        </p:blipFill>
        <p:spPr>
          <a:xfrm>
            <a:off x="5127812" y="1859363"/>
            <a:ext cx="6927287" cy="4021033"/>
          </a:xfrm>
          <a:prstGeom prst="rect">
            <a:avLst/>
          </a:prstGeom>
        </p:spPr>
      </p:pic>
    </p:spTree>
    <p:extLst>
      <p:ext uri="{BB962C8B-B14F-4D97-AF65-F5344CB8AC3E}">
        <p14:creationId xmlns:p14="http://schemas.microsoft.com/office/powerpoint/2010/main" val="1026759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451A4-A750-A939-B37A-CB55945B14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456A9-8DCB-D7C6-4694-3C22F0473120}"/>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FE2C9A94-5762-869C-7753-982D72D29696}"/>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4" name="TextBox 3">
            <a:extLst>
              <a:ext uri="{FF2B5EF4-FFF2-40B4-BE49-F238E27FC236}">
                <a16:creationId xmlns:a16="http://schemas.microsoft.com/office/drawing/2014/main" id="{A4453A3C-5472-AE96-7FFC-B11B8C48EBE4}"/>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2.4 Mobile App</a:t>
            </a:r>
          </a:p>
        </p:txBody>
      </p:sp>
      <p:grpSp>
        <p:nvGrpSpPr>
          <p:cNvPr id="23" name="Group 22">
            <a:extLst>
              <a:ext uri="{FF2B5EF4-FFF2-40B4-BE49-F238E27FC236}">
                <a16:creationId xmlns:a16="http://schemas.microsoft.com/office/drawing/2014/main" id="{B56E9658-D45D-6A1C-E58E-A4805907A358}"/>
              </a:ext>
            </a:extLst>
          </p:cNvPr>
          <p:cNvGrpSpPr/>
          <p:nvPr/>
        </p:nvGrpSpPr>
        <p:grpSpPr>
          <a:xfrm>
            <a:off x="714307" y="4725130"/>
            <a:ext cx="3263235" cy="1468754"/>
            <a:chOff x="237058" y="4657869"/>
            <a:chExt cx="3263235" cy="1468754"/>
          </a:xfrm>
        </p:grpSpPr>
        <p:sp>
          <p:nvSpPr>
            <p:cNvPr id="10" name="Google Shape;297;p15">
              <a:extLst>
                <a:ext uri="{FF2B5EF4-FFF2-40B4-BE49-F238E27FC236}">
                  <a16:creationId xmlns:a16="http://schemas.microsoft.com/office/drawing/2014/main" id="{D2949E5D-4803-9F0E-AB35-C8E75A96AA3D}"/>
                </a:ext>
              </a:extLst>
            </p:cNvPr>
            <p:cNvSpPr txBox="1"/>
            <p:nvPr/>
          </p:nvSpPr>
          <p:spPr>
            <a:xfrm>
              <a:off x="428813" y="5664958"/>
              <a:ext cx="2879725" cy="461665"/>
            </a:xfrm>
            <a:prstGeom prst="rect">
              <a:avLst/>
            </a:prstGeom>
            <a:solidFill>
              <a:srgbClr val="00336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Lato"/>
                <a:buNone/>
              </a:pPr>
              <a:r>
                <a:rPr lang="en-US" sz="2400" b="1" i="0" u="none" strike="noStrike" cap="none">
                  <a:solidFill>
                    <a:schemeClr val="lt1"/>
                  </a:solidFill>
                  <a:ea typeface="Lato"/>
                  <a:cs typeface="Lato"/>
                  <a:sym typeface="Lato"/>
                </a:rPr>
                <a:t>Language &amp; Toolkit</a:t>
              </a:r>
              <a:endParaRPr/>
            </a:p>
          </p:txBody>
        </p:sp>
        <p:pic>
          <p:nvPicPr>
            <p:cNvPr id="13" name="Picture 12" descr="A colorful hexagon with a white center&#10;&#10;AI-generated content may be incorrect.">
              <a:extLst>
                <a:ext uri="{FF2B5EF4-FFF2-40B4-BE49-F238E27FC236}">
                  <a16:creationId xmlns:a16="http://schemas.microsoft.com/office/drawing/2014/main" id="{37556AC7-06B9-5084-8155-F63F10F6A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133" y="4657869"/>
              <a:ext cx="889160" cy="961657"/>
            </a:xfrm>
            <a:prstGeom prst="rect">
              <a:avLst/>
            </a:prstGeom>
          </p:spPr>
        </p:pic>
        <p:pic>
          <p:nvPicPr>
            <p:cNvPr id="16" name="Picture 15" descr="A black and grey logo&#10;&#10;AI-generated content may be incorrect.">
              <a:extLst>
                <a:ext uri="{FF2B5EF4-FFF2-40B4-BE49-F238E27FC236}">
                  <a16:creationId xmlns:a16="http://schemas.microsoft.com/office/drawing/2014/main" id="{D50E91DE-8D1F-A4B8-5211-9B1DC6ADCE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058" y="4765558"/>
              <a:ext cx="2496215" cy="853968"/>
            </a:xfrm>
            <a:prstGeom prst="rect">
              <a:avLst/>
            </a:prstGeom>
          </p:spPr>
        </p:pic>
      </p:grpSp>
      <p:sp>
        <p:nvSpPr>
          <p:cNvPr id="19" name="Google Shape;297;p15">
            <a:extLst>
              <a:ext uri="{FF2B5EF4-FFF2-40B4-BE49-F238E27FC236}">
                <a16:creationId xmlns:a16="http://schemas.microsoft.com/office/drawing/2014/main" id="{1F591F65-7346-59AB-25C3-ACAD141200EF}"/>
              </a:ext>
            </a:extLst>
          </p:cNvPr>
          <p:cNvSpPr txBox="1"/>
          <p:nvPr/>
        </p:nvSpPr>
        <p:spPr>
          <a:xfrm>
            <a:off x="958819" y="1538895"/>
            <a:ext cx="1736726" cy="336204"/>
          </a:xfrm>
          <a:prstGeom prst="rect">
            <a:avLst/>
          </a:prstGeom>
          <a:solidFill>
            <a:srgbClr val="00336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Lato"/>
              <a:buNone/>
            </a:pPr>
            <a:r>
              <a:rPr lang="en-US" sz="2400" b="1" i="0" u="none" strike="noStrike" cap="none">
                <a:solidFill>
                  <a:schemeClr val="lt1"/>
                </a:solidFill>
                <a:ea typeface="Lato"/>
                <a:cs typeface="Lato"/>
                <a:sym typeface="Lato"/>
              </a:rPr>
              <a:t>Kiến trúc</a:t>
            </a:r>
            <a:endParaRPr/>
          </a:p>
        </p:txBody>
      </p:sp>
      <p:grpSp>
        <p:nvGrpSpPr>
          <p:cNvPr id="21" name="Group 20">
            <a:extLst>
              <a:ext uri="{FF2B5EF4-FFF2-40B4-BE49-F238E27FC236}">
                <a16:creationId xmlns:a16="http://schemas.microsoft.com/office/drawing/2014/main" id="{52B955C9-F362-4A1D-EC65-6B811D24673A}"/>
              </a:ext>
            </a:extLst>
          </p:cNvPr>
          <p:cNvGrpSpPr/>
          <p:nvPr/>
        </p:nvGrpSpPr>
        <p:grpSpPr>
          <a:xfrm>
            <a:off x="958819" y="1935915"/>
            <a:ext cx="4970754" cy="2621310"/>
            <a:chOff x="756266" y="1786563"/>
            <a:chExt cx="5428634" cy="2871306"/>
          </a:xfrm>
        </p:grpSpPr>
        <p:pic>
          <p:nvPicPr>
            <p:cNvPr id="18" name="Picture 17" descr="A diagram of a software development&#10;&#10;AI-generated content may be incorrect.">
              <a:extLst>
                <a:ext uri="{FF2B5EF4-FFF2-40B4-BE49-F238E27FC236}">
                  <a16:creationId xmlns:a16="http://schemas.microsoft.com/office/drawing/2014/main" id="{F23C0F7F-846E-12AC-8F09-A432605B8D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66" y="1786563"/>
              <a:ext cx="5104544" cy="2871306"/>
            </a:xfrm>
            <a:prstGeom prst="rect">
              <a:avLst/>
            </a:prstGeom>
          </p:spPr>
        </p:pic>
        <p:sp>
          <p:nvSpPr>
            <p:cNvPr id="20" name="TextBox 19">
              <a:extLst>
                <a:ext uri="{FF2B5EF4-FFF2-40B4-BE49-F238E27FC236}">
                  <a16:creationId xmlns:a16="http://schemas.microsoft.com/office/drawing/2014/main" id="{685BB65D-FF7F-8913-2314-28EE9E57479E}"/>
                </a:ext>
              </a:extLst>
            </p:cNvPr>
            <p:cNvSpPr txBox="1"/>
            <p:nvPr/>
          </p:nvSpPr>
          <p:spPr>
            <a:xfrm>
              <a:off x="2247900" y="1928306"/>
              <a:ext cx="3937000" cy="338554"/>
            </a:xfrm>
            <a:prstGeom prst="rect">
              <a:avLst/>
            </a:prstGeom>
            <a:noFill/>
          </p:spPr>
          <p:txBody>
            <a:bodyPr wrap="square" rtlCol="0">
              <a:spAutoFit/>
            </a:bodyPr>
            <a:lstStyle/>
            <a:p>
              <a:r>
                <a:rPr lang="en-US" sz="1600" b="1" i="1"/>
                <a:t>MVVM (Model – View – ViewModel)</a:t>
              </a:r>
            </a:p>
          </p:txBody>
        </p:sp>
      </p:grpSp>
      <p:grpSp>
        <p:nvGrpSpPr>
          <p:cNvPr id="24" name="Group 23">
            <a:extLst>
              <a:ext uri="{FF2B5EF4-FFF2-40B4-BE49-F238E27FC236}">
                <a16:creationId xmlns:a16="http://schemas.microsoft.com/office/drawing/2014/main" id="{1D5923BE-09C2-DC0F-5C64-706C32C8E4D7}"/>
              </a:ext>
            </a:extLst>
          </p:cNvPr>
          <p:cNvGrpSpPr/>
          <p:nvPr/>
        </p:nvGrpSpPr>
        <p:grpSpPr>
          <a:xfrm>
            <a:off x="6832883" y="1419323"/>
            <a:ext cx="4453055" cy="4543728"/>
            <a:chOff x="7501887" y="1230633"/>
            <a:chExt cx="4453055" cy="4543728"/>
          </a:xfrm>
        </p:grpSpPr>
        <p:pic>
          <p:nvPicPr>
            <p:cNvPr id="8" name="Picture 7" descr="A diagram of a flowchart&#10;&#10;AI-generated content may be incorrect.">
              <a:extLst>
                <a:ext uri="{FF2B5EF4-FFF2-40B4-BE49-F238E27FC236}">
                  <a16:creationId xmlns:a16="http://schemas.microsoft.com/office/drawing/2014/main" id="{409FCC56-2D00-2D6A-6BD6-251389DA6C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1887" y="1230633"/>
              <a:ext cx="4453055" cy="4543728"/>
            </a:xfrm>
            <a:prstGeom prst="rect">
              <a:avLst/>
            </a:prstGeom>
          </p:spPr>
        </p:pic>
        <p:sp>
          <p:nvSpPr>
            <p:cNvPr id="22" name="Google Shape;297;p15">
              <a:extLst>
                <a:ext uri="{FF2B5EF4-FFF2-40B4-BE49-F238E27FC236}">
                  <a16:creationId xmlns:a16="http://schemas.microsoft.com/office/drawing/2014/main" id="{72B4EBA3-EB26-319C-DFED-06088D00E3AF}"/>
                </a:ext>
              </a:extLst>
            </p:cNvPr>
            <p:cNvSpPr txBox="1"/>
            <p:nvPr/>
          </p:nvSpPr>
          <p:spPr>
            <a:xfrm>
              <a:off x="9075217" y="1230633"/>
              <a:ext cx="2879725" cy="461665"/>
            </a:xfrm>
            <a:prstGeom prst="rect">
              <a:avLst/>
            </a:prstGeom>
            <a:solidFill>
              <a:srgbClr val="00336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Lato"/>
                <a:buNone/>
              </a:pPr>
              <a:r>
                <a:rPr lang="en-US" sz="2400" b="1">
                  <a:solidFill>
                    <a:schemeClr val="lt1"/>
                  </a:solidFill>
                  <a:ea typeface="Lato"/>
                  <a:cs typeface="Lato"/>
                  <a:sym typeface="Lato"/>
                </a:rPr>
                <a:t>Lưu đồ thuật toán</a:t>
              </a:r>
              <a:endParaRPr/>
            </a:p>
          </p:txBody>
        </p:sp>
      </p:grpSp>
    </p:spTree>
    <p:extLst>
      <p:ext uri="{BB962C8B-B14F-4D97-AF65-F5344CB8AC3E}">
        <p14:creationId xmlns:p14="http://schemas.microsoft.com/office/powerpoint/2010/main" val="1620970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B70B7-9A7B-C8F3-A3E4-5162AD751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1D90B9-DD26-9FBE-14D7-63C573C94137}"/>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2A5A2E90-6F48-65B5-ED16-E39E2B076F53}"/>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4" name="TextBox 3">
            <a:extLst>
              <a:ext uri="{FF2B5EF4-FFF2-40B4-BE49-F238E27FC236}">
                <a16:creationId xmlns:a16="http://schemas.microsoft.com/office/drawing/2014/main" id="{5949F1B1-43E4-09B5-03E7-7B94AACFC979}"/>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2.4 Mobile App</a:t>
            </a:r>
          </a:p>
        </p:txBody>
      </p:sp>
      <p:sp>
        <p:nvSpPr>
          <p:cNvPr id="3" name="Google Shape;297;p15">
            <a:extLst>
              <a:ext uri="{FF2B5EF4-FFF2-40B4-BE49-F238E27FC236}">
                <a16:creationId xmlns:a16="http://schemas.microsoft.com/office/drawing/2014/main" id="{112D956E-6A4B-E15D-E246-E96E4A386770}"/>
              </a:ext>
            </a:extLst>
          </p:cNvPr>
          <p:cNvSpPr txBox="1"/>
          <p:nvPr/>
        </p:nvSpPr>
        <p:spPr>
          <a:xfrm>
            <a:off x="530905" y="5631402"/>
            <a:ext cx="4596907" cy="437913"/>
          </a:xfrm>
          <a:prstGeom prst="rect">
            <a:avLst/>
          </a:prstGeom>
          <a:solidFill>
            <a:srgbClr val="00336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Lato"/>
              <a:buNone/>
            </a:pPr>
            <a:r>
              <a:rPr lang="en-US" sz="2400" b="1" i="0" u="none" strike="noStrike" cap="none">
                <a:solidFill>
                  <a:schemeClr val="lt1"/>
                </a:solidFill>
                <a:latin typeface="Lato"/>
                <a:ea typeface="Lato"/>
                <a:cs typeface="Lato"/>
                <a:sym typeface="Lato"/>
              </a:rPr>
              <a:t>Một số màn hình trong App</a:t>
            </a:r>
            <a:endParaRPr/>
          </a:p>
        </p:txBody>
      </p:sp>
      <p:pic>
        <p:nvPicPr>
          <p:cNvPr id="9" name="Picture 8" descr="A screenshot of a phone&#10;&#10;AI-generated content may be incorrect.">
            <a:extLst>
              <a:ext uri="{FF2B5EF4-FFF2-40B4-BE49-F238E27FC236}">
                <a16:creationId xmlns:a16="http://schemas.microsoft.com/office/drawing/2014/main" id="{D2A15EF9-F145-AFF8-A708-1BA3ED2FE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963" y="1752171"/>
            <a:ext cx="1583809" cy="3537173"/>
          </a:xfrm>
          <a:prstGeom prst="rect">
            <a:avLst/>
          </a:prstGeom>
        </p:spPr>
      </p:pic>
      <p:pic>
        <p:nvPicPr>
          <p:cNvPr id="12" name="Picture 11" descr="A screenshot of a phone&#10;&#10;AI-generated content may be incorrect.">
            <a:extLst>
              <a:ext uri="{FF2B5EF4-FFF2-40B4-BE49-F238E27FC236}">
                <a16:creationId xmlns:a16="http://schemas.microsoft.com/office/drawing/2014/main" id="{F0E50B88-4F82-C443-7F54-DA638819A2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974" y="1734047"/>
            <a:ext cx="1600040" cy="3573421"/>
          </a:xfrm>
          <a:prstGeom prst="rect">
            <a:avLst/>
          </a:prstGeom>
        </p:spPr>
      </p:pic>
      <p:pic>
        <p:nvPicPr>
          <p:cNvPr id="15" name="Picture 14" descr="A screenshot of a login form&#10;&#10;AI-generated content may be incorrect.">
            <a:extLst>
              <a:ext uri="{FF2B5EF4-FFF2-40B4-BE49-F238E27FC236}">
                <a16:creationId xmlns:a16="http://schemas.microsoft.com/office/drawing/2014/main" id="{B03794EC-47D4-27B9-8C94-D9096FA91F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8480" y="1734045"/>
            <a:ext cx="1600040" cy="3573423"/>
          </a:xfrm>
          <a:prstGeom prst="rect">
            <a:avLst/>
          </a:prstGeom>
        </p:spPr>
      </p:pic>
      <p:pic>
        <p:nvPicPr>
          <p:cNvPr id="18" name="Picture 17" descr="A screenshot of a chat&#10;&#10;AI-generated content may be incorrect.">
            <a:extLst>
              <a:ext uri="{FF2B5EF4-FFF2-40B4-BE49-F238E27FC236}">
                <a16:creationId xmlns:a16="http://schemas.microsoft.com/office/drawing/2014/main" id="{5370CCC4-C2BB-7BC2-492E-F8EE8D7D1B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4986" y="1734045"/>
            <a:ext cx="1600040" cy="3573423"/>
          </a:xfrm>
          <a:prstGeom prst="rect">
            <a:avLst/>
          </a:prstGeom>
        </p:spPr>
      </p:pic>
      <p:pic>
        <p:nvPicPr>
          <p:cNvPr id="21" name="Picture 20">
            <a:extLst>
              <a:ext uri="{FF2B5EF4-FFF2-40B4-BE49-F238E27FC236}">
                <a16:creationId xmlns:a16="http://schemas.microsoft.com/office/drawing/2014/main" id="{5C90615D-0044-22A1-FF1C-D21A839257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1492" y="1715917"/>
            <a:ext cx="1600040" cy="3573424"/>
          </a:xfrm>
          <a:prstGeom prst="rect">
            <a:avLst/>
          </a:prstGeom>
        </p:spPr>
      </p:pic>
      <p:pic>
        <p:nvPicPr>
          <p:cNvPr id="24" name="Picture 23" descr="A screen shot of a phone&#10;&#10;AI-generated content may be incorrect.">
            <a:extLst>
              <a:ext uri="{FF2B5EF4-FFF2-40B4-BE49-F238E27FC236}">
                <a16:creationId xmlns:a16="http://schemas.microsoft.com/office/drawing/2014/main" id="{9A5398F3-F662-848A-0540-62C85B0BD8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3130" y="1734047"/>
            <a:ext cx="1600040" cy="3573421"/>
          </a:xfrm>
          <a:prstGeom prst="rect">
            <a:avLst/>
          </a:prstGeom>
        </p:spPr>
      </p:pic>
    </p:spTree>
    <p:extLst>
      <p:ext uri="{BB962C8B-B14F-4D97-AF65-F5344CB8AC3E}">
        <p14:creationId xmlns:p14="http://schemas.microsoft.com/office/powerpoint/2010/main" val="66185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C1D58-0B87-182A-AC1D-3B4546D8DA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4D0DF-81A5-E689-9B03-D1DE738523DC}"/>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89817D81-EDDF-E7A1-ABE4-4D54F3DA3756}"/>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4" name="TextBox 3">
            <a:extLst>
              <a:ext uri="{FF2B5EF4-FFF2-40B4-BE49-F238E27FC236}">
                <a16:creationId xmlns:a16="http://schemas.microsoft.com/office/drawing/2014/main" id="{FF933D52-2F4E-7949-2794-CC0F5A9D8265}"/>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2.5 Smarthome Device</a:t>
            </a:r>
          </a:p>
        </p:txBody>
      </p:sp>
      <p:sp>
        <p:nvSpPr>
          <p:cNvPr id="3" name="Rectangle 2">
            <a:extLst>
              <a:ext uri="{FF2B5EF4-FFF2-40B4-BE49-F238E27FC236}">
                <a16:creationId xmlns:a16="http://schemas.microsoft.com/office/drawing/2014/main" id="{09DC52EF-1166-A70F-7C44-FF6E83C7764B}"/>
              </a:ext>
            </a:extLst>
          </p:cNvPr>
          <p:cNvSpPr/>
          <p:nvPr/>
        </p:nvSpPr>
        <p:spPr>
          <a:xfrm>
            <a:off x="644578" y="1528196"/>
            <a:ext cx="2848130"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Thiết kế hướng đối tượng</a:t>
            </a:r>
          </a:p>
        </p:txBody>
      </p:sp>
      <p:sp>
        <p:nvSpPr>
          <p:cNvPr id="5" name="TextBox 4">
            <a:extLst>
              <a:ext uri="{FF2B5EF4-FFF2-40B4-BE49-F238E27FC236}">
                <a16:creationId xmlns:a16="http://schemas.microsoft.com/office/drawing/2014/main" id="{8C2C2FA3-1962-D8CC-CB62-3FB9C5510FC4}"/>
              </a:ext>
            </a:extLst>
          </p:cNvPr>
          <p:cNvSpPr txBox="1"/>
          <p:nvPr/>
        </p:nvSpPr>
        <p:spPr>
          <a:xfrm>
            <a:off x="644578" y="2051984"/>
            <a:ext cx="6745573" cy="2793072"/>
          </a:xfrm>
          <a:prstGeom prst="rect">
            <a:avLst/>
          </a:prstGeom>
          <a:noFill/>
        </p:spPr>
        <p:txBody>
          <a:bodyPr wrap="square" rtlCol="0">
            <a:spAutoFit/>
          </a:bodyPr>
          <a:lstStyle/>
          <a:p>
            <a:pPr>
              <a:lnSpc>
                <a:spcPct val="150000"/>
              </a:lnSpc>
            </a:pPr>
            <a:r>
              <a:rPr lang="vi-VN" sz="2100" b="1">
                <a:solidFill>
                  <a:srgbClr val="002060"/>
                </a:solidFill>
                <a:latin typeface="Lato" panose="020F0502020204030203" pitchFamily="34" charset="0"/>
                <a:ea typeface="Lato" panose="020F0502020204030203" pitchFamily="34" charset="0"/>
                <a:cs typeface="Lato" panose="020F0502020204030203" pitchFamily="34" charset="0"/>
              </a:rPr>
              <a:t>Vì sao cần thiết kế hướng đối tượng?</a:t>
            </a:r>
            <a:endParaRPr lang="vi-VN" sz="210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Font typeface="Arial" panose="020B0604020202020204" pitchFamily="34" charset="0"/>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Dễ tổ chức và mở rộng khi thêm thiết bị mới</a:t>
            </a:r>
          </a:p>
          <a:p>
            <a:pPr marL="285750" indent="-285750">
              <a:lnSpc>
                <a:spcPct val="150000"/>
              </a:lnSpc>
              <a:buFont typeface="Arial" panose="020B0604020202020204" pitchFamily="34" charset="0"/>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Tái sử dụng logic giữa các thiết bị </a:t>
            </a:r>
            <a:endParaRPr lang="en-US" sz="210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Font typeface="Arial" panose="020B0604020202020204" pitchFamily="34" charset="0"/>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Giảm trùng lặp mã nguồn</a:t>
            </a:r>
          </a:p>
          <a:p>
            <a:pPr marL="285750" indent="-285750">
              <a:lnSpc>
                <a:spcPct val="150000"/>
              </a:lnSpc>
              <a:buFont typeface="Arial" panose="020B0604020202020204" pitchFamily="34" charset="0"/>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Thích hợp với hệ thống ngày càng phức tạp</a:t>
            </a:r>
          </a:p>
          <a:p>
            <a:endParaRPr lang="en-US"/>
          </a:p>
        </p:txBody>
      </p:sp>
      <p:pic>
        <p:nvPicPr>
          <p:cNvPr id="8" name="Picture 7">
            <a:extLst>
              <a:ext uri="{FF2B5EF4-FFF2-40B4-BE49-F238E27FC236}">
                <a16:creationId xmlns:a16="http://schemas.microsoft.com/office/drawing/2014/main" id="{AD70BE6B-8177-5A3B-D096-E109CC24B2BD}"/>
              </a:ext>
            </a:extLst>
          </p:cNvPr>
          <p:cNvPicPr>
            <a:picLocks noChangeAspect="1"/>
          </p:cNvPicPr>
          <p:nvPr/>
        </p:nvPicPr>
        <p:blipFill>
          <a:blip r:embed="rId3"/>
          <a:stretch>
            <a:fillRect/>
          </a:stretch>
        </p:blipFill>
        <p:spPr>
          <a:xfrm>
            <a:off x="6925678" y="931889"/>
            <a:ext cx="5266322" cy="5254898"/>
          </a:xfrm>
          <a:prstGeom prst="rect">
            <a:avLst/>
          </a:prstGeom>
        </p:spPr>
      </p:pic>
      <p:sp>
        <p:nvSpPr>
          <p:cNvPr id="9" name="TextBox 8">
            <a:extLst>
              <a:ext uri="{FF2B5EF4-FFF2-40B4-BE49-F238E27FC236}">
                <a16:creationId xmlns:a16="http://schemas.microsoft.com/office/drawing/2014/main" id="{5965FE47-121F-154A-E847-5ED03DFF6A39}"/>
              </a:ext>
            </a:extLst>
          </p:cNvPr>
          <p:cNvSpPr txBox="1"/>
          <p:nvPr/>
        </p:nvSpPr>
        <p:spPr>
          <a:xfrm>
            <a:off x="9118496" y="2839313"/>
            <a:ext cx="2904136" cy="830997"/>
          </a:xfrm>
          <a:prstGeom prst="rect">
            <a:avLst/>
          </a:prstGeom>
          <a:noFill/>
        </p:spPr>
        <p:txBody>
          <a:bodyPr wrap="square" rtlCol="0">
            <a:spAutoFit/>
          </a:bodyPr>
          <a:lstStyle/>
          <a:p>
            <a:r>
              <a:rPr lang="en-US" sz="1600" b="1" i="1">
                <a:solidFill>
                  <a:srgbClr val="002060"/>
                </a:solidFill>
              </a:rPr>
              <a:t>Ví dụ với class Device, sẽ được kế thừa bởi các lớp con khác (Fan, Light, AirConditioner)</a:t>
            </a:r>
          </a:p>
        </p:txBody>
      </p:sp>
    </p:spTree>
    <p:extLst>
      <p:ext uri="{BB962C8B-B14F-4D97-AF65-F5344CB8AC3E}">
        <p14:creationId xmlns:p14="http://schemas.microsoft.com/office/powerpoint/2010/main" val="3662979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8CF63-0A84-91F9-D048-40BA0AE79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42872-C2A3-83F0-A6B2-011DB9E38D7A}"/>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4E186739-BE6A-9FDF-3EF0-8D32BE1C81F4}"/>
              </a:ext>
            </a:extLst>
          </p:cNvPr>
          <p:cNvSpPr>
            <a:spLocks noGrp="1"/>
          </p:cNvSpPr>
          <p:nvPr>
            <p:ph type="sldNum" sz="quarter" idx="12"/>
          </p:nvPr>
        </p:nvSpPr>
        <p:spPr/>
        <p:txBody>
          <a:bodyPr/>
          <a:lstStyle/>
          <a:p>
            <a:fld id="{9EA0BE3B-158A-4EDF-80DC-E394A0D1600F}" type="slidenum">
              <a:rPr lang="en-US" smtClean="0"/>
              <a:pPr/>
              <a:t>15</a:t>
            </a:fld>
            <a:endParaRPr lang="en-US"/>
          </a:p>
        </p:txBody>
      </p:sp>
      <p:sp>
        <p:nvSpPr>
          <p:cNvPr id="4" name="TextBox 3">
            <a:extLst>
              <a:ext uri="{FF2B5EF4-FFF2-40B4-BE49-F238E27FC236}">
                <a16:creationId xmlns:a16="http://schemas.microsoft.com/office/drawing/2014/main" id="{1BE4BFFA-EA3C-F4A3-AF1E-9A8E861EAC5C}"/>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2.5 Smarthome Device</a:t>
            </a:r>
          </a:p>
        </p:txBody>
      </p:sp>
      <p:sp>
        <p:nvSpPr>
          <p:cNvPr id="3" name="Rectangle 2">
            <a:extLst>
              <a:ext uri="{FF2B5EF4-FFF2-40B4-BE49-F238E27FC236}">
                <a16:creationId xmlns:a16="http://schemas.microsoft.com/office/drawing/2014/main" id="{506247A7-F4A2-2CDE-4F0E-49A47E4D24A8}"/>
              </a:ext>
            </a:extLst>
          </p:cNvPr>
          <p:cNvSpPr/>
          <p:nvPr/>
        </p:nvSpPr>
        <p:spPr>
          <a:xfrm>
            <a:off x="644578" y="1528196"/>
            <a:ext cx="3162924"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Gateway điều khiển chính</a:t>
            </a:r>
          </a:p>
        </p:txBody>
      </p:sp>
      <p:sp>
        <p:nvSpPr>
          <p:cNvPr id="9" name="Google Shape;297;p15">
            <a:extLst>
              <a:ext uri="{FF2B5EF4-FFF2-40B4-BE49-F238E27FC236}">
                <a16:creationId xmlns:a16="http://schemas.microsoft.com/office/drawing/2014/main" id="{FEA4912D-CB14-501A-B6B0-96A45B83690A}"/>
              </a:ext>
            </a:extLst>
          </p:cNvPr>
          <p:cNvSpPr txBox="1"/>
          <p:nvPr/>
        </p:nvSpPr>
        <p:spPr>
          <a:xfrm>
            <a:off x="9019986" y="1302469"/>
            <a:ext cx="2879725" cy="461665"/>
          </a:xfrm>
          <a:prstGeom prst="rect">
            <a:avLst/>
          </a:prstGeom>
          <a:solidFill>
            <a:srgbClr val="00336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Lato"/>
              <a:buNone/>
            </a:pPr>
            <a:r>
              <a:rPr lang="en-US" sz="2400" b="1">
                <a:solidFill>
                  <a:schemeClr val="lt1"/>
                </a:solidFill>
                <a:ea typeface="Lato"/>
                <a:cs typeface="Lato"/>
                <a:sym typeface="Lato"/>
              </a:rPr>
              <a:t>Lưu đồ thuật toán</a:t>
            </a:r>
            <a:endParaRPr/>
          </a:p>
        </p:txBody>
      </p:sp>
      <p:pic>
        <p:nvPicPr>
          <p:cNvPr id="12" name="Picture 11" descr="A diagram of a flowchart&#10;&#10;AI-generated content may be incorrect.">
            <a:extLst>
              <a:ext uri="{FF2B5EF4-FFF2-40B4-BE49-F238E27FC236}">
                <a16:creationId xmlns:a16="http://schemas.microsoft.com/office/drawing/2014/main" id="{29E781AC-DBEB-2F2B-986F-B78F983D5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0573" y="1764134"/>
            <a:ext cx="5838825" cy="3914775"/>
          </a:xfrm>
          <a:prstGeom prst="rect">
            <a:avLst/>
          </a:prstGeom>
        </p:spPr>
      </p:pic>
      <p:sp>
        <p:nvSpPr>
          <p:cNvPr id="5" name="TextBox 4">
            <a:extLst>
              <a:ext uri="{FF2B5EF4-FFF2-40B4-BE49-F238E27FC236}">
                <a16:creationId xmlns:a16="http://schemas.microsoft.com/office/drawing/2014/main" id="{3817DBFF-A537-E578-3564-71428C5B1233}"/>
              </a:ext>
            </a:extLst>
          </p:cNvPr>
          <p:cNvSpPr txBox="1"/>
          <p:nvPr/>
        </p:nvSpPr>
        <p:spPr>
          <a:xfrm>
            <a:off x="252603" y="2167249"/>
            <a:ext cx="6103228" cy="3108543"/>
          </a:xfrm>
          <a:prstGeom prst="rect">
            <a:avLst/>
          </a:prstGeom>
          <a:noFill/>
        </p:spPr>
        <p:txBody>
          <a:bodyPr wrap="square" rtlCol="0">
            <a:spAutoFit/>
          </a:bodyPr>
          <a:lstStyle/>
          <a:p>
            <a:pPr>
              <a:lnSpc>
                <a:spcPct val="150000"/>
              </a:lnSpc>
            </a:pPr>
            <a:r>
              <a:rPr lang="vi-VN" sz="2000" b="1">
                <a:solidFill>
                  <a:srgbClr val="002060"/>
                </a:solidFill>
                <a:latin typeface="Lato" panose="020F0502020204030203" pitchFamily="34" charset="0"/>
                <a:ea typeface="Lato" panose="020F0502020204030203" pitchFamily="34" charset="0"/>
                <a:cs typeface="Lato" panose="020F0502020204030203" pitchFamily="34" charset="0"/>
              </a:rPr>
              <a:t>Chức năng chính của Gateway (ESP32):</a:t>
            </a:r>
          </a:p>
          <a:p>
            <a:pPr marL="342900" indent="-342900">
              <a:lnSpc>
                <a:spcPct val="150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Là bộ xử lý trung tâm của hệ </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thống smarthome</a:t>
            </a:r>
            <a:endParaRPr lang="vi-VN" sz="2000">
              <a:solidFill>
                <a:srgbClr val="002060"/>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50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Nhận lệnh từ Firebase và người dùng (nút nhấn).</a:t>
            </a:r>
          </a:p>
          <a:p>
            <a:pPr marL="342900" indent="-342900">
              <a:lnSpc>
                <a:spcPct val="150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Điều khiển thiết bị (đèn, quạt, cửa…).</a:t>
            </a:r>
          </a:p>
          <a:p>
            <a:pPr marL="342900" indent="-342900">
              <a:lnSpc>
                <a:spcPct val="150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Đọc dữ liệu từ cảm biến (gas, nhiệt độ…).</a:t>
            </a:r>
          </a:p>
          <a:p>
            <a:pPr marL="342900" indent="-342900">
              <a:lnSpc>
                <a:spcPct val="150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Cập nhật trạng thái và cảnh báo lên Database.</a:t>
            </a:r>
          </a:p>
          <a:p>
            <a:endParaRPr lang="en-US" sz="1600"/>
          </a:p>
        </p:txBody>
      </p:sp>
    </p:spTree>
    <p:extLst>
      <p:ext uri="{BB962C8B-B14F-4D97-AF65-F5344CB8AC3E}">
        <p14:creationId xmlns:p14="http://schemas.microsoft.com/office/powerpoint/2010/main" val="3811564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68775-3AC5-03A8-0F6F-7E81953B4C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31F876-BC17-D993-F31F-2D55E2CEC25F}"/>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EF34059F-52BE-8B64-244F-E8BEEC221AB5}"/>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4" name="TextBox 3">
            <a:extLst>
              <a:ext uri="{FF2B5EF4-FFF2-40B4-BE49-F238E27FC236}">
                <a16:creationId xmlns:a16="http://schemas.microsoft.com/office/drawing/2014/main" id="{E4EF8EED-CC4F-2A4C-014E-6FA42B01567B}"/>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2.5 Smarthome Device</a:t>
            </a:r>
          </a:p>
        </p:txBody>
      </p:sp>
      <p:sp>
        <p:nvSpPr>
          <p:cNvPr id="3" name="Rectangle 2">
            <a:extLst>
              <a:ext uri="{FF2B5EF4-FFF2-40B4-BE49-F238E27FC236}">
                <a16:creationId xmlns:a16="http://schemas.microsoft.com/office/drawing/2014/main" id="{244A2F87-8379-B3F8-F05A-C2A9AD299BEC}"/>
              </a:ext>
            </a:extLst>
          </p:cNvPr>
          <p:cNvSpPr/>
          <p:nvPr/>
        </p:nvSpPr>
        <p:spPr>
          <a:xfrm>
            <a:off x="644578" y="1528196"/>
            <a:ext cx="3162924"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latin typeface="Lato" panose="020F0502020204030203" pitchFamily="34" charset="0"/>
                <a:ea typeface="Lato" panose="020F0502020204030203" pitchFamily="34" charset="0"/>
                <a:cs typeface="Lato" panose="020F0502020204030203" pitchFamily="34" charset="0"/>
              </a:rPr>
              <a:t>Gateway điều khiển cửa</a:t>
            </a:r>
          </a:p>
        </p:txBody>
      </p:sp>
      <p:sp>
        <p:nvSpPr>
          <p:cNvPr id="9" name="Google Shape;297;p15">
            <a:extLst>
              <a:ext uri="{FF2B5EF4-FFF2-40B4-BE49-F238E27FC236}">
                <a16:creationId xmlns:a16="http://schemas.microsoft.com/office/drawing/2014/main" id="{28CF950B-3921-75DF-7580-56E87973CDAA}"/>
              </a:ext>
            </a:extLst>
          </p:cNvPr>
          <p:cNvSpPr txBox="1"/>
          <p:nvPr/>
        </p:nvSpPr>
        <p:spPr>
          <a:xfrm>
            <a:off x="9475728" y="1238473"/>
            <a:ext cx="2377536" cy="359274"/>
          </a:xfrm>
          <a:prstGeom prst="rect">
            <a:avLst/>
          </a:prstGeom>
          <a:solidFill>
            <a:srgbClr val="00336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Lato"/>
              <a:buNone/>
            </a:pPr>
            <a:r>
              <a:rPr lang="en-US" sz="2000" b="1">
                <a:solidFill>
                  <a:schemeClr val="lt1"/>
                </a:solidFill>
                <a:ea typeface="Lato"/>
                <a:cs typeface="Lato"/>
                <a:sym typeface="Lato"/>
              </a:rPr>
              <a:t>Lưu đồ thuật toán</a:t>
            </a:r>
            <a:endParaRPr sz="1600"/>
          </a:p>
        </p:txBody>
      </p:sp>
      <p:pic>
        <p:nvPicPr>
          <p:cNvPr id="12" name="Picture 11" descr="A diagram of a flowchart&#10;&#10;AI-generated content may be incorrect.">
            <a:extLst>
              <a:ext uri="{FF2B5EF4-FFF2-40B4-BE49-F238E27FC236}">
                <a16:creationId xmlns:a16="http://schemas.microsoft.com/office/drawing/2014/main" id="{1D14C12C-D1EB-5B20-2CBA-6CA4EA326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68145"/>
            <a:ext cx="5803711" cy="4308480"/>
          </a:xfrm>
          <a:prstGeom prst="rect">
            <a:avLst/>
          </a:prstGeom>
        </p:spPr>
      </p:pic>
      <p:sp>
        <p:nvSpPr>
          <p:cNvPr id="5" name="Rectangle 1">
            <a:extLst>
              <a:ext uri="{FF2B5EF4-FFF2-40B4-BE49-F238E27FC236}">
                <a16:creationId xmlns:a16="http://schemas.microsoft.com/office/drawing/2014/main" id="{565B9AC4-3631-9DE0-D4C2-A399BB6912D1}"/>
              </a:ext>
            </a:extLst>
          </p:cNvPr>
          <p:cNvSpPr>
            <a:spLocks noChangeArrowheads="1"/>
          </p:cNvSpPr>
          <p:nvPr/>
        </p:nvSpPr>
        <p:spPr bwMode="auto">
          <a:xfrm>
            <a:off x="338735" y="2521772"/>
            <a:ext cx="5803711" cy="2801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en-US" altLang="en-US" sz="2000">
                <a:solidFill>
                  <a:srgbClr val="002060"/>
                </a:solidFill>
                <a:latin typeface="Lato" panose="020F0502020204030203" pitchFamily="34" charset="0"/>
                <a:ea typeface="Lato" panose="020F0502020204030203" pitchFamily="34" charset="0"/>
                <a:cs typeface="Lato" panose="020F0502020204030203" pitchFamily="34" charset="0"/>
              </a:rPr>
              <a:t>- Đóng vai trò xử lý mở/khóa cửa từ nhiều nguồn.</a:t>
            </a:r>
          </a:p>
          <a:p>
            <a:pPr marL="800100" lvl="1" indent="-342900" eaLnBrk="0" fontAlgn="base" hangingPunct="0">
              <a:lnSpc>
                <a:spcPct val="150000"/>
              </a:lnSpc>
              <a:spcBef>
                <a:spcPct val="0"/>
              </a:spcBef>
              <a:spcAft>
                <a:spcPct val="0"/>
              </a:spcAft>
              <a:buFont typeface="Wingdings" panose="05000000000000000000" pitchFamily="2" charset="2"/>
              <a:buChar char="§"/>
            </a:pPr>
            <a:r>
              <a:rPr lang="en-US" altLang="en-US" sz="2000">
                <a:solidFill>
                  <a:srgbClr val="002060"/>
                </a:solidFill>
                <a:latin typeface="Lato" panose="020F0502020204030203" pitchFamily="34" charset="0"/>
                <a:ea typeface="Lato" panose="020F0502020204030203" pitchFamily="34" charset="0"/>
                <a:cs typeface="Lato" panose="020F0502020204030203" pitchFamily="34" charset="0"/>
              </a:rPr>
              <a:t>Bàn phím </a:t>
            </a:r>
          </a:p>
          <a:p>
            <a:pPr marL="800100" lvl="1" indent="-342900" eaLnBrk="0" fontAlgn="base" hangingPunct="0">
              <a:lnSpc>
                <a:spcPct val="150000"/>
              </a:lnSpc>
              <a:spcBef>
                <a:spcPct val="0"/>
              </a:spcBef>
              <a:spcAft>
                <a:spcPct val="0"/>
              </a:spcAft>
              <a:buFont typeface="Wingdings" panose="05000000000000000000" pitchFamily="2" charset="2"/>
              <a:buChar char="§"/>
            </a:pPr>
            <a:r>
              <a:rPr lang="en-US" altLang="en-US" sz="2000">
                <a:solidFill>
                  <a:srgbClr val="002060"/>
                </a:solidFill>
                <a:latin typeface="Lato" panose="020F0502020204030203" pitchFamily="34" charset="0"/>
                <a:ea typeface="Lato" panose="020F0502020204030203" pitchFamily="34" charset="0"/>
                <a:cs typeface="Lato" panose="020F0502020204030203" pitchFamily="34" charset="0"/>
              </a:rPr>
              <a:t>Thẻ từ RFID</a:t>
            </a:r>
          </a:p>
          <a:p>
            <a:pPr marL="800100" lvl="1" indent="-342900" eaLnBrk="0" fontAlgn="base" hangingPunct="0">
              <a:lnSpc>
                <a:spcPct val="150000"/>
              </a:lnSpc>
              <a:spcBef>
                <a:spcPct val="0"/>
              </a:spcBef>
              <a:spcAft>
                <a:spcPct val="0"/>
              </a:spcAft>
              <a:buFont typeface="Wingdings" panose="05000000000000000000" pitchFamily="2" charset="2"/>
              <a:buChar char="§"/>
            </a:pPr>
            <a:r>
              <a:rPr lang="en-US" altLang="en-US" sz="2000">
                <a:solidFill>
                  <a:srgbClr val="002060"/>
                </a:solidFill>
                <a:latin typeface="Lato" panose="020F0502020204030203" pitchFamily="34" charset="0"/>
                <a:ea typeface="Lato" panose="020F0502020204030203" pitchFamily="34" charset="0"/>
                <a:cs typeface="Lato" panose="020F0502020204030203" pitchFamily="34" charset="0"/>
              </a:rPr>
              <a:t>Firebase (lệnh mở từ app)</a:t>
            </a:r>
          </a:p>
          <a:p>
            <a:pPr lvl="0" eaLnBrk="0" fontAlgn="base" hangingPunct="0">
              <a:lnSpc>
                <a:spcPct val="150000"/>
              </a:lnSpc>
              <a:spcBef>
                <a:spcPct val="0"/>
              </a:spcBef>
              <a:spcAft>
                <a:spcPct val="0"/>
              </a:spcAft>
            </a:pPr>
            <a:r>
              <a:rPr kumimoji="0" lang="en-US" altLang="en-US" sz="2000" b="0" i="0" u="none" strike="noStrike" cap="none" normalizeH="0" baseline="0">
                <a:ln>
                  <a:noFill/>
                </a:ln>
                <a:solidFill>
                  <a:srgbClr val="002060"/>
                </a:solidFill>
                <a:effectLst/>
                <a:latin typeface="Lato" panose="020F0502020204030203" pitchFamily="34" charset="0"/>
                <a:ea typeface="Lato" panose="020F0502020204030203" pitchFamily="34" charset="0"/>
                <a:cs typeface="Lato" panose="020F0502020204030203" pitchFamily="34" charset="0"/>
              </a:rPr>
              <a:t>- Hiển th</a:t>
            </a:r>
            <a:r>
              <a:rPr lang="en-US" altLang="en-US" sz="2000">
                <a:solidFill>
                  <a:srgbClr val="002060"/>
                </a:solidFill>
                <a:latin typeface="Lato" panose="020F0502020204030203" pitchFamily="34" charset="0"/>
                <a:ea typeface="Lato" panose="020F0502020204030203" pitchFamily="34" charset="0"/>
                <a:cs typeface="Lato" panose="020F0502020204030203" pitchFamily="34" charset="0"/>
              </a:rPr>
              <a:t>ị trạng thái qua màn hình giúp trực quan hơn khi sử dụng</a:t>
            </a:r>
            <a:endParaRPr kumimoji="0" lang="en-US" altLang="en-US" sz="2000" b="0" i="0" u="none" strike="noStrike" cap="none" normalizeH="0" baseline="0">
              <a:ln>
                <a:noFill/>
              </a:ln>
              <a:solidFill>
                <a:srgbClr val="002060"/>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202314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9B3D4-CEB7-A41A-6F37-71536AB30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5ACAF-657D-3C6B-575F-582A2AC3AC5E}"/>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B0FC43E3-583A-8641-EC5D-2A6D70B98C4B}"/>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4" name="TextBox 3">
            <a:extLst>
              <a:ext uri="{FF2B5EF4-FFF2-40B4-BE49-F238E27FC236}">
                <a16:creationId xmlns:a16="http://schemas.microsoft.com/office/drawing/2014/main" id="{51E8B26A-1000-D23A-971F-4331AA4125E7}"/>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2.6 Module điều khiển giọng nói</a:t>
            </a:r>
          </a:p>
        </p:txBody>
      </p:sp>
      <p:sp>
        <p:nvSpPr>
          <p:cNvPr id="14" name="Rectangle 13">
            <a:extLst>
              <a:ext uri="{FF2B5EF4-FFF2-40B4-BE49-F238E27FC236}">
                <a16:creationId xmlns:a16="http://schemas.microsoft.com/office/drawing/2014/main" id="{BA316404-9025-4324-54E9-29CD7CC93913}"/>
              </a:ext>
            </a:extLst>
          </p:cNvPr>
          <p:cNvSpPr/>
          <p:nvPr/>
        </p:nvSpPr>
        <p:spPr>
          <a:xfrm>
            <a:off x="375066" y="2786855"/>
            <a:ext cx="1841500"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Sơ đồ tổng quan </a:t>
            </a:r>
          </a:p>
        </p:txBody>
      </p:sp>
      <p:grpSp>
        <p:nvGrpSpPr>
          <p:cNvPr id="64" name="Group 63">
            <a:extLst>
              <a:ext uri="{FF2B5EF4-FFF2-40B4-BE49-F238E27FC236}">
                <a16:creationId xmlns:a16="http://schemas.microsoft.com/office/drawing/2014/main" id="{67DAE7E9-7D68-5206-6AB4-D20903C9CBBD}"/>
              </a:ext>
            </a:extLst>
          </p:cNvPr>
          <p:cNvGrpSpPr/>
          <p:nvPr/>
        </p:nvGrpSpPr>
        <p:grpSpPr>
          <a:xfrm>
            <a:off x="549456" y="1779410"/>
            <a:ext cx="5276480" cy="3299179"/>
            <a:chOff x="4581793" y="2084132"/>
            <a:chExt cx="5276480" cy="3299179"/>
          </a:xfrm>
        </p:grpSpPr>
        <p:pic>
          <p:nvPicPr>
            <p:cNvPr id="10" name="Picture 9" descr="A logo with a drop of fire&#10;&#10;AI-generated content may be incorrect.">
              <a:extLst>
                <a:ext uri="{FF2B5EF4-FFF2-40B4-BE49-F238E27FC236}">
                  <a16:creationId xmlns:a16="http://schemas.microsoft.com/office/drawing/2014/main" id="{753E6D32-31D6-BB80-AF62-8039A8AC34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1683" y="3217724"/>
              <a:ext cx="936302" cy="936302"/>
            </a:xfrm>
            <a:prstGeom prst="rect">
              <a:avLst/>
            </a:prstGeom>
          </p:spPr>
        </p:pic>
        <p:grpSp>
          <p:nvGrpSpPr>
            <p:cNvPr id="34" name="Group 33">
              <a:extLst>
                <a:ext uri="{FF2B5EF4-FFF2-40B4-BE49-F238E27FC236}">
                  <a16:creationId xmlns:a16="http://schemas.microsoft.com/office/drawing/2014/main" id="{658CA550-94FD-A568-5C84-2E4C07D5B50D}"/>
                </a:ext>
              </a:extLst>
            </p:cNvPr>
            <p:cNvGrpSpPr/>
            <p:nvPr/>
          </p:nvGrpSpPr>
          <p:grpSpPr>
            <a:xfrm>
              <a:off x="4581793" y="2119200"/>
              <a:ext cx="1534028" cy="648089"/>
              <a:chOff x="4377659" y="2553736"/>
              <a:chExt cx="1740615" cy="772427"/>
            </a:xfrm>
          </p:grpSpPr>
          <p:pic>
            <p:nvPicPr>
              <p:cNvPr id="7" name="Picture 6" descr="A microphone with a speech bubble&#10;&#10;AI-generated content may be incorrect.">
                <a:extLst>
                  <a:ext uri="{FF2B5EF4-FFF2-40B4-BE49-F238E27FC236}">
                    <a16:creationId xmlns:a16="http://schemas.microsoft.com/office/drawing/2014/main" id="{A7C9DDF2-FE16-9521-1882-5A8652F73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2038" y="2553736"/>
                <a:ext cx="666236" cy="666236"/>
              </a:xfrm>
              <a:prstGeom prst="rect">
                <a:avLst/>
              </a:prstGeom>
            </p:spPr>
          </p:pic>
          <p:pic>
            <p:nvPicPr>
              <p:cNvPr id="20" name="Picture 19" descr="A black background with a black square&#10;&#10;AI-generated content may be incorrect.">
                <a:extLst>
                  <a:ext uri="{FF2B5EF4-FFF2-40B4-BE49-F238E27FC236}">
                    <a16:creationId xmlns:a16="http://schemas.microsoft.com/office/drawing/2014/main" id="{F0FC7253-22DF-78AA-074D-0F4ACBE75D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7659" y="2553736"/>
                <a:ext cx="772427" cy="772427"/>
              </a:xfrm>
              <a:prstGeom prst="rect">
                <a:avLst/>
              </a:prstGeom>
            </p:spPr>
          </p:pic>
        </p:grpSp>
        <p:grpSp>
          <p:nvGrpSpPr>
            <p:cNvPr id="33" name="Group 32">
              <a:extLst>
                <a:ext uri="{FF2B5EF4-FFF2-40B4-BE49-F238E27FC236}">
                  <a16:creationId xmlns:a16="http://schemas.microsoft.com/office/drawing/2014/main" id="{D30F0772-EAFE-FF34-1866-4EAD18873D6D}"/>
                </a:ext>
              </a:extLst>
            </p:cNvPr>
            <p:cNvGrpSpPr/>
            <p:nvPr/>
          </p:nvGrpSpPr>
          <p:grpSpPr>
            <a:xfrm>
              <a:off x="7744253" y="2119200"/>
              <a:ext cx="2031599" cy="691789"/>
              <a:chOff x="7395531" y="2332276"/>
              <a:chExt cx="2036259" cy="802268"/>
            </a:xfrm>
          </p:grpSpPr>
          <p:pic>
            <p:nvPicPr>
              <p:cNvPr id="27" name="Picture 26" descr="A blue robot with black text&#10;&#10;AI-generated content may be incorrect.">
                <a:extLst>
                  <a:ext uri="{FF2B5EF4-FFF2-40B4-BE49-F238E27FC236}">
                    <a16:creationId xmlns:a16="http://schemas.microsoft.com/office/drawing/2014/main" id="{8D22F782-97BF-E15E-8CED-64E7E809D7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95531" y="2362117"/>
                <a:ext cx="637956" cy="772427"/>
              </a:xfrm>
              <a:prstGeom prst="rect">
                <a:avLst/>
              </a:prstGeom>
            </p:spPr>
          </p:pic>
          <p:sp>
            <p:nvSpPr>
              <p:cNvPr id="28" name="TextBox 27">
                <a:extLst>
                  <a:ext uri="{FF2B5EF4-FFF2-40B4-BE49-F238E27FC236}">
                    <a16:creationId xmlns:a16="http://schemas.microsoft.com/office/drawing/2014/main" id="{5CB3E3A6-EE91-782E-ED73-09D67A3872B8}"/>
                  </a:ext>
                </a:extLst>
              </p:cNvPr>
              <p:cNvSpPr txBox="1"/>
              <p:nvPr/>
            </p:nvSpPr>
            <p:spPr>
              <a:xfrm>
                <a:off x="8033487" y="2332276"/>
                <a:ext cx="1398303" cy="571869"/>
              </a:xfrm>
              <a:prstGeom prst="rect">
                <a:avLst/>
              </a:prstGeom>
              <a:noFill/>
            </p:spPr>
            <p:txBody>
              <a:bodyPr wrap="square" rtlCol="0">
                <a:spAutoFit/>
              </a:bodyPr>
              <a:lstStyle/>
              <a:p>
                <a:r>
                  <a:rPr lang="en-US" sz="1600" b="1"/>
                  <a:t>Speech To Text Server</a:t>
                </a:r>
              </a:p>
            </p:txBody>
          </p:sp>
        </p:grpSp>
        <p:cxnSp>
          <p:nvCxnSpPr>
            <p:cNvPr id="30" name="Straight Arrow Connector 29">
              <a:extLst>
                <a:ext uri="{FF2B5EF4-FFF2-40B4-BE49-F238E27FC236}">
                  <a16:creationId xmlns:a16="http://schemas.microsoft.com/office/drawing/2014/main" id="{DA760DBA-6DE2-A359-C397-586B3AA75937}"/>
                </a:ext>
              </a:extLst>
            </p:cNvPr>
            <p:cNvCxnSpPr>
              <a:cxnSpLocks/>
            </p:cNvCxnSpPr>
            <p:nvPr/>
          </p:nvCxnSpPr>
          <p:spPr>
            <a:xfrm>
              <a:off x="6460242" y="2358494"/>
              <a:ext cx="1284011"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C6FD3EFA-B751-3A87-C1A1-ABE74DED4839}"/>
                </a:ext>
              </a:extLst>
            </p:cNvPr>
            <p:cNvCxnSpPr>
              <a:cxnSpLocks/>
            </p:cNvCxnSpPr>
            <p:nvPr/>
          </p:nvCxnSpPr>
          <p:spPr>
            <a:xfrm flipH="1">
              <a:off x="6248903" y="2632857"/>
              <a:ext cx="1302898" cy="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DCCD4F19-FBB6-C25D-103D-7CE6D31039D5}"/>
                </a:ext>
              </a:extLst>
            </p:cNvPr>
            <p:cNvCxnSpPr>
              <a:cxnSpLocks/>
              <a:endCxn id="10" idx="1"/>
            </p:cNvCxnSpPr>
            <p:nvPr/>
          </p:nvCxnSpPr>
          <p:spPr>
            <a:xfrm>
              <a:off x="6368785" y="2935965"/>
              <a:ext cx="1302898" cy="749910"/>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6" name="Picture 45" descr="A screen shot of a phone&#10;&#10;AI-generated content may be incorrect.">
              <a:extLst>
                <a:ext uri="{FF2B5EF4-FFF2-40B4-BE49-F238E27FC236}">
                  <a16:creationId xmlns:a16="http://schemas.microsoft.com/office/drawing/2014/main" id="{C1BF08EA-87E3-21D6-83E3-C264734195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7916" y="4717074"/>
              <a:ext cx="666237" cy="666237"/>
            </a:xfrm>
            <a:prstGeom prst="rect">
              <a:avLst/>
            </a:prstGeom>
          </p:spPr>
        </p:pic>
        <p:pic>
          <p:nvPicPr>
            <p:cNvPr id="49" name="Picture 48" descr="A house with wires connected to it&#10;&#10;AI-generated content may be incorrect.">
              <a:extLst>
                <a:ext uri="{FF2B5EF4-FFF2-40B4-BE49-F238E27FC236}">
                  <a16:creationId xmlns:a16="http://schemas.microsoft.com/office/drawing/2014/main" id="{F4BF068C-F537-92E6-E87B-3B0F4D1451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6483" y="4670245"/>
              <a:ext cx="691790" cy="691790"/>
            </a:xfrm>
            <a:prstGeom prst="rect">
              <a:avLst/>
            </a:prstGeom>
          </p:spPr>
        </p:pic>
        <p:cxnSp>
          <p:nvCxnSpPr>
            <p:cNvPr id="51" name="Straight Arrow Connector 50">
              <a:extLst>
                <a:ext uri="{FF2B5EF4-FFF2-40B4-BE49-F238E27FC236}">
                  <a16:creationId xmlns:a16="http://schemas.microsoft.com/office/drawing/2014/main" id="{0DA6A978-FAEB-B593-A769-D7AC47CBE343}"/>
                </a:ext>
              </a:extLst>
            </p:cNvPr>
            <p:cNvCxnSpPr>
              <a:cxnSpLocks/>
            </p:cNvCxnSpPr>
            <p:nvPr/>
          </p:nvCxnSpPr>
          <p:spPr>
            <a:xfrm flipH="1">
              <a:off x="6900352" y="3925642"/>
              <a:ext cx="917613" cy="74213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6E97A44A-8A29-8417-82F3-DF7A52B61773}"/>
                </a:ext>
              </a:extLst>
            </p:cNvPr>
            <p:cNvCxnSpPr>
              <a:cxnSpLocks/>
            </p:cNvCxnSpPr>
            <p:nvPr/>
          </p:nvCxnSpPr>
          <p:spPr>
            <a:xfrm>
              <a:off x="8476421" y="3944549"/>
              <a:ext cx="1035957" cy="596098"/>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9" name="TextBox 58">
              <a:extLst>
                <a:ext uri="{FF2B5EF4-FFF2-40B4-BE49-F238E27FC236}">
                  <a16:creationId xmlns:a16="http://schemas.microsoft.com/office/drawing/2014/main" id="{45EACEDE-02D8-C99A-EFBF-9EEBC243B5A9}"/>
                </a:ext>
              </a:extLst>
            </p:cNvPr>
            <p:cNvSpPr txBox="1"/>
            <p:nvPr/>
          </p:nvSpPr>
          <p:spPr>
            <a:xfrm>
              <a:off x="6600017" y="2084132"/>
              <a:ext cx="787395" cy="261610"/>
            </a:xfrm>
            <a:prstGeom prst="rect">
              <a:avLst/>
            </a:prstGeom>
            <a:noFill/>
          </p:spPr>
          <p:txBody>
            <a:bodyPr wrap="none" rtlCol="0">
              <a:spAutoFit/>
            </a:bodyPr>
            <a:lstStyle/>
            <a:p>
              <a:r>
                <a:rPr lang="en-US" sz="1100" b="1" i="1"/>
                <a:t>Voice.wav</a:t>
              </a:r>
            </a:p>
          </p:txBody>
        </p:sp>
        <p:sp>
          <p:nvSpPr>
            <p:cNvPr id="60" name="TextBox 59">
              <a:extLst>
                <a:ext uri="{FF2B5EF4-FFF2-40B4-BE49-F238E27FC236}">
                  <a16:creationId xmlns:a16="http://schemas.microsoft.com/office/drawing/2014/main" id="{B4360D38-B255-0D34-795A-3CCE3E4808D9}"/>
                </a:ext>
              </a:extLst>
            </p:cNvPr>
            <p:cNvSpPr txBox="1"/>
            <p:nvPr/>
          </p:nvSpPr>
          <p:spPr>
            <a:xfrm>
              <a:off x="6600016" y="2399992"/>
              <a:ext cx="857927" cy="261610"/>
            </a:xfrm>
            <a:prstGeom prst="rect">
              <a:avLst/>
            </a:prstGeom>
            <a:noFill/>
          </p:spPr>
          <p:txBody>
            <a:bodyPr wrap="none" rtlCol="0">
              <a:spAutoFit/>
            </a:bodyPr>
            <a:lstStyle/>
            <a:p>
              <a:r>
                <a:rPr lang="en-US" sz="1100" b="1" i="1"/>
                <a:t>Result.json</a:t>
              </a:r>
            </a:p>
          </p:txBody>
        </p:sp>
        <p:sp>
          <p:nvSpPr>
            <p:cNvPr id="61" name="TextBox 60">
              <a:extLst>
                <a:ext uri="{FF2B5EF4-FFF2-40B4-BE49-F238E27FC236}">
                  <a16:creationId xmlns:a16="http://schemas.microsoft.com/office/drawing/2014/main" id="{C093DE2D-ED9A-349C-7D10-9748F734A79F}"/>
                </a:ext>
              </a:extLst>
            </p:cNvPr>
            <p:cNvSpPr txBox="1"/>
            <p:nvPr/>
          </p:nvSpPr>
          <p:spPr>
            <a:xfrm rot="1743048">
              <a:off x="6748076" y="3036734"/>
              <a:ext cx="482824" cy="261610"/>
            </a:xfrm>
            <a:prstGeom prst="rect">
              <a:avLst/>
            </a:prstGeom>
            <a:noFill/>
          </p:spPr>
          <p:txBody>
            <a:bodyPr wrap="none" rtlCol="0">
              <a:spAutoFit/>
            </a:bodyPr>
            <a:lstStyle/>
            <a:p>
              <a:r>
                <a:rPr lang="en-US" sz="1100" b="1" i="1"/>
                <a:t>state</a:t>
              </a:r>
            </a:p>
          </p:txBody>
        </p:sp>
        <p:sp>
          <p:nvSpPr>
            <p:cNvPr id="62" name="TextBox 61">
              <a:extLst>
                <a:ext uri="{FF2B5EF4-FFF2-40B4-BE49-F238E27FC236}">
                  <a16:creationId xmlns:a16="http://schemas.microsoft.com/office/drawing/2014/main" id="{4AA71656-254E-DA80-0502-E36C2266D8CF}"/>
                </a:ext>
              </a:extLst>
            </p:cNvPr>
            <p:cNvSpPr txBox="1"/>
            <p:nvPr/>
          </p:nvSpPr>
          <p:spPr>
            <a:xfrm rot="19047105">
              <a:off x="7044606" y="4044591"/>
              <a:ext cx="482824" cy="261610"/>
            </a:xfrm>
            <a:prstGeom prst="rect">
              <a:avLst/>
            </a:prstGeom>
            <a:noFill/>
          </p:spPr>
          <p:txBody>
            <a:bodyPr wrap="none" rtlCol="0">
              <a:spAutoFit/>
            </a:bodyPr>
            <a:lstStyle/>
            <a:p>
              <a:r>
                <a:rPr lang="en-US" sz="1100" b="1" i="1"/>
                <a:t>state</a:t>
              </a:r>
            </a:p>
          </p:txBody>
        </p:sp>
        <p:sp>
          <p:nvSpPr>
            <p:cNvPr id="63" name="TextBox 62">
              <a:extLst>
                <a:ext uri="{FF2B5EF4-FFF2-40B4-BE49-F238E27FC236}">
                  <a16:creationId xmlns:a16="http://schemas.microsoft.com/office/drawing/2014/main" id="{4370A832-2DBF-4860-81DF-13EAF030430D}"/>
                </a:ext>
              </a:extLst>
            </p:cNvPr>
            <p:cNvSpPr txBox="1"/>
            <p:nvPr/>
          </p:nvSpPr>
          <p:spPr>
            <a:xfrm rot="1801173">
              <a:off x="8695015" y="3938220"/>
              <a:ext cx="482824" cy="261610"/>
            </a:xfrm>
            <a:prstGeom prst="rect">
              <a:avLst/>
            </a:prstGeom>
            <a:noFill/>
          </p:spPr>
          <p:txBody>
            <a:bodyPr wrap="none" rtlCol="0">
              <a:spAutoFit/>
            </a:bodyPr>
            <a:lstStyle/>
            <a:p>
              <a:r>
                <a:rPr lang="en-US" sz="1100" b="1" i="1"/>
                <a:t>state</a:t>
              </a:r>
            </a:p>
          </p:txBody>
        </p:sp>
      </p:grpSp>
      <p:pic>
        <p:nvPicPr>
          <p:cNvPr id="13" name="Picture 12" descr="A diagram of a flowchart&#10;&#10;AI-generated content may be incorrect.">
            <a:extLst>
              <a:ext uri="{FF2B5EF4-FFF2-40B4-BE49-F238E27FC236}">
                <a16:creationId xmlns:a16="http://schemas.microsoft.com/office/drawing/2014/main" id="{FC6DEA19-6472-063F-165F-4C74B6E387A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7623" y="1469306"/>
            <a:ext cx="5218352" cy="4482325"/>
          </a:xfrm>
          <a:prstGeom prst="rect">
            <a:avLst/>
          </a:prstGeom>
        </p:spPr>
      </p:pic>
      <p:sp>
        <p:nvSpPr>
          <p:cNvPr id="9" name="Google Shape;297;p15">
            <a:extLst>
              <a:ext uri="{FF2B5EF4-FFF2-40B4-BE49-F238E27FC236}">
                <a16:creationId xmlns:a16="http://schemas.microsoft.com/office/drawing/2014/main" id="{2DB026BE-9902-B802-650C-7BC9BA7AFCC8}"/>
              </a:ext>
            </a:extLst>
          </p:cNvPr>
          <p:cNvSpPr txBox="1"/>
          <p:nvPr/>
        </p:nvSpPr>
        <p:spPr>
          <a:xfrm>
            <a:off x="8938797" y="1285379"/>
            <a:ext cx="2377536" cy="359274"/>
          </a:xfrm>
          <a:prstGeom prst="rect">
            <a:avLst/>
          </a:prstGeom>
          <a:solidFill>
            <a:srgbClr val="003366"/>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2400"/>
              <a:buFont typeface="Lato"/>
              <a:buNone/>
            </a:pPr>
            <a:r>
              <a:rPr lang="en-US" sz="2000" b="1">
                <a:solidFill>
                  <a:schemeClr val="lt1"/>
                </a:solidFill>
                <a:ea typeface="Lato"/>
                <a:cs typeface="Lato"/>
                <a:sym typeface="Lato"/>
              </a:rPr>
              <a:t>Lưu đồ thuật toán</a:t>
            </a:r>
            <a:endParaRPr sz="1600"/>
          </a:p>
        </p:txBody>
      </p:sp>
    </p:spTree>
    <p:extLst>
      <p:ext uri="{BB962C8B-B14F-4D97-AF65-F5344CB8AC3E}">
        <p14:creationId xmlns:p14="http://schemas.microsoft.com/office/powerpoint/2010/main" val="4260703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D2186-7217-75A5-2C83-D90DDBF13D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469F45-3635-3F5B-476E-7E991096596C}"/>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8FAC775B-DD68-3140-7455-7FBF32FE3942}"/>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4" name="TextBox 3">
            <a:extLst>
              <a:ext uri="{FF2B5EF4-FFF2-40B4-BE49-F238E27FC236}">
                <a16:creationId xmlns:a16="http://schemas.microsoft.com/office/drawing/2014/main" id="{3BBD1F4E-B77C-BDF9-99B5-308D80240A54}"/>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2.6 Module điều khiển giọng nói</a:t>
            </a:r>
          </a:p>
        </p:txBody>
      </p:sp>
      <p:sp>
        <p:nvSpPr>
          <p:cNvPr id="14" name="Rectangle 13">
            <a:extLst>
              <a:ext uri="{FF2B5EF4-FFF2-40B4-BE49-F238E27FC236}">
                <a16:creationId xmlns:a16="http://schemas.microsoft.com/office/drawing/2014/main" id="{1C3A8DE1-ABE7-A8D0-B509-D4732564DC4F}"/>
              </a:ext>
            </a:extLst>
          </p:cNvPr>
          <p:cNvSpPr/>
          <p:nvPr/>
        </p:nvSpPr>
        <p:spPr>
          <a:xfrm>
            <a:off x="644578" y="1528196"/>
            <a:ext cx="3372786"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Cấu hình server Speech to Text</a:t>
            </a:r>
          </a:p>
        </p:txBody>
      </p:sp>
      <p:pic>
        <p:nvPicPr>
          <p:cNvPr id="3" name="Picture 2">
            <a:extLst>
              <a:ext uri="{FF2B5EF4-FFF2-40B4-BE49-F238E27FC236}">
                <a16:creationId xmlns:a16="http://schemas.microsoft.com/office/drawing/2014/main" id="{8528EFA7-AE19-608B-1380-899F49D6445B}"/>
              </a:ext>
            </a:extLst>
          </p:cNvPr>
          <p:cNvPicPr>
            <a:picLocks noChangeAspect="1"/>
          </p:cNvPicPr>
          <p:nvPr/>
        </p:nvPicPr>
        <p:blipFill>
          <a:blip r:embed="rId3"/>
          <a:srcRect t="19571"/>
          <a:stretch>
            <a:fillRect/>
          </a:stretch>
        </p:blipFill>
        <p:spPr>
          <a:xfrm>
            <a:off x="644578" y="2113611"/>
            <a:ext cx="4798172" cy="3972277"/>
          </a:xfrm>
          <a:prstGeom prst="rect">
            <a:avLst/>
          </a:prstGeom>
        </p:spPr>
      </p:pic>
      <p:sp>
        <p:nvSpPr>
          <p:cNvPr id="5" name="Rectangle 4">
            <a:extLst>
              <a:ext uri="{FF2B5EF4-FFF2-40B4-BE49-F238E27FC236}">
                <a16:creationId xmlns:a16="http://schemas.microsoft.com/office/drawing/2014/main" id="{055C2908-F226-30B3-89BB-BA152CE3B856}"/>
              </a:ext>
            </a:extLst>
          </p:cNvPr>
          <p:cNvSpPr/>
          <p:nvPr/>
        </p:nvSpPr>
        <p:spPr>
          <a:xfrm>
            <a:off x="8799226" y="1100293"/>
            <a:ext cx="2565816" cy="46166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Phản hồi của server</a:t>
            </a:r>
          </a:p>
        </p:txBody>
      </p:sp>
      <p:pic>
        <p:nvPicPr>
          <p:cNvPr id="8" name="Picture 7" descr="A screen shot of a computer program&#10;&#10;AI-generated content may be incorrect.">
            <a:extLst>
              <a:ext uri="{FF2B5EF4-FFF2-40B4-BE49-F238E27FC236}">
                <a16:creationId xmlns:a16="http://schemas.microsoft.com/office/drawing/2014/main" id="{5C635418-CB60-FFD1-53C1-1A861CB84A3F}"/>
              </a:ext>
            </a:extLst>
          </p:cNvPr>
          <p:cNvPicPr>
            <a:picLocks noChangeAspect="1"/>
          </p:cNvPicPr>
          <p:nvPr/>
        </p:nvPicPr>
        <p:blipFill>
          <a:blip r:embed="rId4"/>
          <a:srcRect t="3723"/>
          <a:stretch>
            <a:fillRect/>
          </a:stretch>
        </p:blipFill>
        <p:spPr>
          <a:xfrm>
            <a:off x="6964002" y="1728251"/>
            <a:ext cx="4401040" cy="4204159"/>
          </a:xfrm>
          <a:prstGeom prst="rect">
            <a:avLst/>
          </a:prstGeom>
        </p:spPr>
      </p:pic>
    </p:spTree>
    <p:extLst>
      <p:ext uri="{BB962C8B-B14F-4D97-AF65-F5344CB8AC3E}">
        <p14:creationId xmlns:p14="http://schemas.microsoft.com/office/powerpoint/2010/main" val="4266903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4DC45-247D-7869-D325-1753B4835243}"/>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4593B88-E55F-C30B-4F63-B15FA607113B}"/>
              </a:ext>
            </a:extLst>
          </p:cNvPr>
          <p:cNvSpPr/>
          <p:nvPr/>
        </p:nvSpPr>
        <p:spPr>
          <a:xfrm>
            <a:off x="6222187" y="1728251"/>
            <a:ext cx="5631078" cy="41221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4DE43660-17E8-64DA-DC8A-A91EAE28FEA1}"/>
              </a:ext>
            </a:extLst>
          </p:cNvPr>
          <p:cNvSpPr/>
          <p:nvPr/>
        </p:nvSpPr>
        <p:spPr>
          <a:xfrm>
            <a:off x="227351" y="1728251"/>
            <a:ext cx="5868649" cy="412210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E81CFDBE-4C74-12D4-C292-081AB9BE50FA}"/>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67716D4A-EF42-5FAD-601D-0B202A43E5A0}"/>
              </a:ext>
            </a:extLst>
          </p:cNvPr>
          <p:cNvSpPr>
            <a:spLocks noGrp="1"/>
          </p:cNvSpPr>
          <p:nvPr>
            <p:ph type="sldNum" sz="quarter" idx="12"/>
          </p:nvPr>
        </p:nvSpPr>
        <p:spPr/>
        <p:txBody>
          <a:bodyPr/>
          <a:lstStyle/>
          <a:p>
            <a:fld id="{9EA0BE3B-158A-4EDF-80DC-E394A0D1600F}" type="slidenum">
              <a:rPr lang="en-US" smtClean="0"/>
              <a:pPr/>
              <a:t>19</a:t>
            </a:fld>
            <a:endParaRPr lang="en-US"/>
          </a:p>
        </p:txBody>
      </p:sp>
      <p:sp>
        <p:nvSpPr>
          <p:cNvPr id="4" name="TextBox 3">
            <a:extLst>
              <a:ext uri="{FF2B5EF4-FFF2-40B4-BE49-F238E27FC236}">
                <a16:creationId xmlns:a16="http://schemas.microsoft.com/office/drawing/2014/main" id="{7CC1C21A-AB55-386E-6564-EFEB6304DF3D}"/>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2.6 Module điều khiển giọng nói</a:t>
            </a:r>
          </a:p>
        </p:txBody>
      </p:sp>
      <p:sp>
        <p:nvSpPr>
          <p:cNvPr id="14" name="Rectangle 13">
            <a:extLst>
              <a:ext uri="{FF2B5EF4-FFF2-40B4-BE49-F238E27FC236}">
                <a16:creationId xmlns:a16="http://schemas.microsoft.com/office/drawing/2014/main" id="{AA2D7DE4-9482-FCF2-69AA-1C42293D7CC7}"/>
              </a:ext>
            </a:extLst>
          </p:cNvPr>
          <p:cNvSpPr/>
          <p:nvPr/>
        </p:nvSpPr>
        <p:spPr>
          <a:xfrm>
            <a:off x="644578" y="1528196"/>
            <a:ext cx="2407958"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Xử lý tín hiệu âm thanh</a:t>
            </a:r>
          </a:p>
        </p:txBody>
      </p:sp>
      <p:sp>
        <p:nvSpPr>
          <p:cNvPr id="3" name="Rectangle 2">
            <a:extLst>
              <a:ext uri="{FF2B5EF4-FFF2-40B4-BE49-F238E27FC236}">
                <a16:creationId xmlns:a16="http://schemas.microsoft.com/office/drawing/2014/main" id="{04D34CC5-8E8D-BF21-26C0-7B1D96F95C6E}"/>
              </a:ext>
            </a:extLst>
          </p:cNvPr>
          <p:cNvSpPr/>
          <p:nvPr/>
        </p:nvSpPr>
        <p:spPr>
          <a:xfrm>
            <a:off x="8861686" y="1469306"/>
            <a:ext cx="2407958" cy="40011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Xử lý phản hồi</a:t>
            </a:r>
          </a:p>
        </p:txBody>
      </p:sp>
      <p:sp>
        <p:nvSpPr>
          <p:cNvPr id="5" name="TextBox 4">
            <a:extLst>
              <a:ext uri="{FF2B5EF4-FFF2-40B4-BE49-F238E27FC236}">
                <a16:creationId xmlns:a16="http://schemas.microsoft.com/office/drawing/2014/main" id="{F8BBC6FB-B6AD-A45D-C351-A08F7950CD3F}"/>
              </a:ext>
            </a:extLst>
          </p:cNvPr>
          <p:cNvSpPr txBox="1"/>
          <p:nvPr/>
        </p:nvSpPr>
        <p:spPr>
          <a:xfrm>
            <a:off x="338735" y="1987196"/>
            <a:ext cx="6638144" cy="3865674"/>
          </a:xfrm>
          <a:prstGeom prst="rect">
            <a:avLst/>
          </a:prstGeom>
          <a:noFill/>
        </p:spPr>
        <p:txBody>
          <a:bodyPr wrap="square" rtlCol="0">
            <a:spAutoFit/>
          </a:bodyPr>
          <a:lstStyle/>
          <a:p>
            <a:pPr>
              <a:lnSpc>
                <a:spcPct val="114000"/>
              </a:lnSpc>
            </a:pPr>
            <a:r>
              <a:rPr lang="vi-VN" sz="2000" b="1" i="1">
                <a:solidFill>
                  <a:srgbClr val="002060"/>
                </a:solidFill>
                <a:latin typeface="Lato" panose="020F0502020204030203" pitchFamily="34" charset="0"/>
                <a:ea typeface="Lato" panose="020F0502020204030203" pitchFamily="34" charset="0"/>
                <a:cs typeface="Lato" panose="020F0502020204030203" pitchFamily="34" charset="0"/>
              </a:rPr>
              <a:t>Thông số kỹ thuật lấy mẫu:</a:t>
            </a:r>
          </a:p>
          <a:p>
            <a:pPr marL="342900" indent="-342900">
              <a:lnSpc>
                <a:spcPct val="114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Giao tiếp mic: I2S</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a:t>
            </a:r>
          </a:p>
          <a:p>
            <a:pPr marL="342900" indent="-342900">
              <a:lnSpc>
                <a:spcPct val="114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Tần số lấy mẫu: 16.000 Hz (16kHz)</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a:t>
            </a:r>
            <a:endParaRPr lang="vi-VN" sz="2000">
              <a:solidFill>
                <a:srgbClr val="002060"/>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14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Độ phân giải: 16-bit, 1 kênh (mono)</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a:t>
            </a:r>
            <a:endParaRPr lang="vi-VN" sz="2000">
              <a:solidFill>
                <a:srgbClr val="002060"/>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14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Thời gian thu âm: 2.5 </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giây.</a:t>
            </a:r>
            <a:endParaRPr lang="vi-VN" sz="2000">
              <a:solidFill>
                <a:srgbClr val="002060"/>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14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Dung lượng mỗi lần thu: ~80 KB</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a:t>
            </a:r>
          </a:p>
          <a:p>
            <a:pPr>
              <a:lnSpc>
                <a:spcPct val="114000"/>
              </a:lnSpc>
            </a:pPr>
            <a:r>
              <a:rPr lang="vi-VN" sz="2000" b="1" i="1">
                <a:solidFill>
                  <a:srgbClr val="002060"/>
                </a:solidFill>
                <a:latin typeface="Lato" panose="020F0502020204030203" pitchFamily="34" charset="0"/>
                <a:ea typeface="Lato" panose="020F0502020204030203" pitchFamily="34" charset="0"/>
                <a:cs typeface="Lato" panose="020F0502020204030203" pitchFamily="34" charset="0"/>
              </a:rPr>
              <a:t>Quy trình xử lý:</a:t>
            </a:r>
          </a:p>
          <a:p>
            <a:pPr marL="342900" indent="-342900">
              <a:lnSpc>
                <a:spcPct val="114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ESP32 thu âm → lưu dữ liệu vào bộ đệm</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a:t>
            </a:r>
            <a:endParaRPr lang="vi-VN" sz="2000">
              <a:solidFill>
                <a:srgbClr val="002060"/>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14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Tạo file WAV (</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chèn</a:t>
            </a:r>
            <a:r>
              <a:rPr lang="vi-VN" sz="2000">
                <a:solidFill>
                  <a:srgbClr val="002060"/>
                </a:solidFill>
                <a:latin typeface="Lato" panose="020F0502020204030203" pitchFamily="34" charset="0"/>
                <a:ea typeface="Lato" panose="020F0502020204030203" pitchFamily="34" charset="0"/>
                <a:cs typeface="Lato" panose="020F0502020204030203" pitchFamily="34" charset="0"/>
              </a:rPr>
              <a:t> header 4</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4B</a:t>
            </a:r>
            <a:r>
              <a:rPr lang="vi-VN" sz="2000">
                <a:solidFill>
                  <a:srgbClr val="002060"/>
                </a:solidFill>
                <a:latin typeface="Lato" panose="020F0502020204030203" pitchFamily="34" charset="0"/>
                <a:ea typeface="Lato" panose="020F0502020204030203" pitchFamily="34" charset="0"/>
                <a:cs typeface="Lato" panose="020F0502020204030203" pitchFamily="34" charset="0"/>
              </a:rPr>
              <a:t>)</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a:t>
            </a:r>
            <a:endParaRPr lang="vi-VN" sz="2000">
              <a:solidFill>
                <a:srgbClr val="002060"/>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114000"/>
              </a:lnSpc>
              <a:buFont typeface="Arial" panose="020B0604020202020204" pitchFamily="34" charset="0"/>
              <a:buChar char="•"/>
            </a:pPr>
            <a:r>
              <a:rPr lang="vi-VN" sz="2000">
                <a:solidFill>
                  <a:srgbClr val="002060"/>
                </a:solidFill>
                <a:latin typeface="Lato" panose="020F0502020204030203" pitchFamily="34" charset="0"/>
                <a:ea typeface="Lato" panose="020F0502020204030203" pitchFamily="34" charset="0"/>
                <a:cs typeface="Lato" panose="020F0502020204030203" pitchFamily="34" charset="0"/>
              </a:rPr>
              <a:t>Gửi lên server </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S2T</a:t>
            </a:r>
            <a:r>
              <a:rPr lang="vi-VN" sz="2000">
                <a:solidFill>
                  <a:srgbClr val="002060"/>
                </a:solidFill>
                <a:latin typeface="Lato" panose="020F0502020204030203" pitchFamily="34" charset="0"/>
                <a:ea typeface="Lato" panose="020F0502020204030203" pitchFamily="34" charset="0"/>
                <a:cs typeface="Lato" panose="020F0502020204030203" pitchFamily="34" charset="0"/>
              </a:rPr>
              <a:t> để chuyển thành văn bản</a:t>
            </a:r>
            <a:r>
              <a:rPr lang="en-US" sz="2000">
                <a:solidFill>
                  <a:srgbClr val="002060"/>
                </a:solidFill>
                <a:latin typeface="Lato" panose="020F0502020204030203" pitchFamily="34" charset="0"/>
                <a:ea typeface="Lato" panose="020F0502020204030203" pitchFamily="34" charset="0"/>
                <a:cs typeface="Lato" panose="020F0502020204030203" pitchFamily="34" charset="0"/>
              </a:rPr>
              <a:t>.</a:t>
            </a:r>
            <a:endParaRPr lang="vi-VN" sz="200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114000"/>
              </a:lnSpc>
            </a:pPr>
            <a:endParaRPr lang="en-US" sz="1600"/>
          </a:p>
        </p:txBody>
      </p:sp>
      <p:sp>
        <p:nvSpPr>
          <p:cNvPr id="9" name="TextBox 8">
            <a:extLst>
              <a:ext uri="{FF2B5EF4-FFF2-40B4-BE49-F238E27FC236}">
                <a16:creationId xmlns:a16="http://schemas.microsoft.com/office/drawing/2014/main" id="{02650142-C5C4-0D15-C6C7-20A2F0326B7A}"/>
              </a:ext>
            </a:extLst>
          </p:cNvPr>
          <p:cNvSpPr txBox="1"/>
          <p:nvPr/>
        </p:nvSpPr>
        <p:spPr>
          <a:xfrm>
            <a:off x="6340839" y="2099694"/>
            <a:ext cx="5380239" cy="36417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solidFill>
                  <a:srgbClr val="002060"/>
                </a:solidFill>
                <a:latin typeface="Lato" panose="020F0502020204030203" pitchFamily="34" charset="0"/>
                <a:ea typeface="Lato" panose="020F0502020204030203" pitchFamily="34" charset="0"/>
                <a:cs typeface="Lato" panose="020F0502020204030203" pitchFamily="34" charset="0"/>
              </a:rPr>
              <a:t>Phản hồi dưới dạng JSON sẽ được lọc để lấy ra các trường room/device/state.</a:t>
            </a:r>
          </a:p>
          <a:p>
            <a:pPr marL="285750" indent="-285750">
              <a:lnSpc>
                <a:spcPct val="150000"/>
              </a:lnSpc>
              <a:buFont typeface="Arial" panose="020B0604020202020204" pitchFamily="34" charset="0"/>
              <a:buChar char="•"/>
            </a:pPr>
            <a:r>
              <a:rPr lang="en-US" sz="2000">
                <a:solidFill>
                  <a:srgbClr val="002060"/>
                </a:solidFill>
                <a:latin typeface="Lato" panose="020F0502020204030203" pitchFamily="34" charset="0"/>
                <a:ea typeface="Lato" panose="020F0502020204030203" pitchFamily="34" charset="0"/>
                <a:cs typeface="Lato" panose="020F0502020204030203" pitchFamily="34" charset="0"/>
              </a:rPr>
              <a:t>Các trường sẽ được xử lý về dạng ngắn gọn (“phòng khách” -&gt; “khách”).</a:t>
            </a:r>
          </a:p>
          <a:p>
            <a:pPr marL="285750" indent="-285750">
              <a:lnSpc>
                <a:spcPct val="150000"/>
              </a:lnSpc>
              <a:buFont typeface="Arial" panose="020B0604020202020204" pitchFamily="34" charset="0"/>
              <a:buChar char="•"/>
            </a:pPr>
            <a:r>
              <a:rPr lang="en-US" sz="2000">
                <a:solidFill>
                  <a:srgbClr val="002060"/>
                </a:solidFill>
                <a:latin typeface="Lato" panose="020F0502020204030203" pitchFamily="34" charset="0"/>
                <a:ea typeface="Lato" panose="020F0502020204030203" pitchFamily="34" charset="0"/>
                <a:cs typeface="Lato" panose="020F0502020204030203" pitchFamily="34" charset="0"/>
              </a:rPr>
              <a:t>Dữ liệu sẽ được tìm trong database nếu có xuất hiện trường room/device thì sẽ thực hiện lệnh điều khiển (state).</a:t>
            </a:r>
          </a:p>
          <a:p>
            <a:pPr marL="285750" indent="-285750">
              <a:lnSpc>
                <a:spcPct val="114000"/>
              </a:lnSpc>
              <a:buFont typeface="Arial" panose="020B0604020202020204" pitchFamily="34" charset="0"/>
              <a:buChar char="•"/>
            </a:pPr>
            <a:endParaRPr lang="en-US" sz="2000">
              <a:solidFill>
                <a:srgbClr val="00206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460471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1895554" y="2259107"/>
            <a:ext cx="8400892" cy="2585282"/>
          </a:xfrm>
        </p:spPr>
        <p:txBody>
          <a:bodyPr/>
          <a:lstStyle/>
          <a:p>
            <a:r>
              <a:rPr lang="en-US"/>
              <a:t>ĐỒ ÁN TỐT NGHIỆP CỬ NHÂN</a:t>
            </a:r>
            <a:endParaRPr lang="en-US" dirty="0"/>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B5B04-3EE0-B61B-490D-B5EDE31678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13206-168E-5AA1-B6A3-EA12CC3B1C14}"/>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A38CE952-23A0-26B2-D67E-0354CC190CF0}"/>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4" name="TextBox 3">
            <a:extLst>
              <a:ext uri="{FF2B5EF4-FFF2-40B4-BE49-F238E27FC236}">
                <a16:creationId xmlns:a16="http://schemas.microsoft.com/office/drawing/2014/main" id="{92B6F618-4C87-B7A9-36BA-51BAC6C5E221}"/>
              </a:ext>
            </a:extLst>
          </p:cNvPr>
          <p:cNvSpPr txBox="1"/>
          <p:nvPr/>
        </p:nvSpPr>
        <p:spPr>
          <a:xfrm>
            <a:off x="338735" y="1007641"/>
            <a:ext cx="4789077" cy="461665"/>
          </a:xfrm>
          <a:prstGeom prst="rect">
            <a:avLst/>
          </a:prstGeom>
          <a:noFill/>
        </p:spPr>
        <p:txBody>
          <a:bodyPr wrap="square" rtlCol="0">
            <a:spAutoFit/>
          </a:bodyPr>
          <a:lstStyle/>
          <a:p>
            <a:r>
              <a:rPr lang="en-US" sz="2400" b="1">
                <a:solidFill>
                  <a:schemeClr val="tx2"/>
                </a:solidFill>
              </a:rPr>
              <a:t>2.7 Mô hình thực tế</a:t>
            </a:r>
          </a:p>
        </p:txBody>
      </p:sp>
      <p:sp>
        <p:nvSpPr>
          <p:cNvPr id="3" name="Rectangle 2">
            <a:extLst>
              <a:ext uri="{FF2B5EF4-FFF2-40B4-BE49-F238E27FC236}">
                <a16:creationId xmlns:a16="http://schemas.microsoft.com/office/drawing/2014/main" id="{3EFB70EB-57E2-2593-2C42-E8F6F4B62846}"/>
              </a:ext>
            </a:extLst>
          </p:cNvPr>
          <p:cNvSpPr/>
          <p:nvPr/>
        </p:nvSpPr>
        <p:spPr>
          <a:xfrm>
            <a:off x="504847" y="1550523"/>
            <a:ext cx="3104462" cy="30974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Module điều khiển giọng nói</a:t>
            </a:r>
          </a:p>
        </p:txBody>
      </p:sp>
      <p:pic>
        <p:nvPicPr>
          <p:cNvPr id="8" name="Picture 7" descr="A small orange box with wires and a round object on a keyboard&#10;&#10;AI-generated content may be incorrect.">
            <a:extLst>
              <a:ext uri="{FF2B5EF4-FFF2-40B4-BE49-F238E27FC236}">
                <a16:creationId xmlns:a16="http://schemas.microsoft.com/office/drawing/2014/main" id="{A2CFCD7B-550F-F932-3A74-AD89B34F5DFE}"/>
              </a:ext>
            </a:extLst>
          </p:cNvPr>
          <p:cNvPicPr>
            <a:picLocks noChangeAspect="1"/>
          </p:cNvPicPr>
          <p:nvPr/>
        </p:nvPicPr>
        <p:blipFill>
          <a:blip r:embed="rId3">
            <a:extLst>
              <a:ext uri="{28A0092B-C50C-407E-A947-70E740481C1C}">
                <a14:useLocalDpi xmlns:a14="http://schemas.microsoft.com/office/drawing/2010/main" val="0"/>
              </a:ext>
            </a:extLst>
          </a:blip>
          <a:srcRect l="8945" t="26659" r="14920" b="15736"/>
          <a:stretch>
            <a:fillRect/>
          </a:stretch>
        </p:blipFill>
        <p:spPr>
          <a:xfrm>
            <a:off x="504847" y="2139696"/>
            <a:ext cx="5311337" cy="3119183"/>
          </a:xfrm>
          <a:prstGeom prst="rect">
            <a:avLst/>
          </a:prstGeom>
        </p:spPr>
      </p:pic>
      <p:pic>
        <p:nvPicPr>
          <p:cNvPr id="11" name="Picture 10" descr="A white box with wires and wires&#10;&#10;AI-generated content may be incorrect.">
            <a:extLst>
              <a:ext uri="{FF2B5EF4-FFF2-40B4-BE49-F238E27FC236}">
                <a16:creationId xmlns:a16="http://schemas.microsoft.com/office/drawing/2014/main" id="{83975F1B-55E0-AAD7-9DAD-49B4C483F331}"/>
              </a:ext>
            </a:extLst>
          </p:cNvPr>
          <p:cNvPicPr>
            <a:picLocks noChangeAspect="1"/>
          </p:cNvPicPr>
          <p:nvPr/>
        </p:nvPicPr>
        <p:blipFill>
          <a:blip r:embed="rId4">
            <a:extLst>
              <a:ext uri="{28A0092B-C50C-407E-A947-70E740481C1C}">
                <a14:useLocalDpi xmlns:a14="http://schemas.microsoft.com/office/drawing/2010/main" val="0"/>
              </a:ext>
            </a:extLst>
          </a:blip>
          <a:srcRect l="5268" t="3747" b="6960"/>
          <a:stretch>
            <a:fillRect/>
          </a:stretch>
        </p:blipFill>
        <p:spPr>
          <a:xfrm>
            <a:off x="6536310" y="2128811"/>
            <a:ext cx="4910999" cy="3140952"/>
          </a:xfrm>
          <a:prstGeom prst="rect">
            <a:avLst/>
          </a:prstGeom>
        </p:spPr>
      </p:pic>
      <p:sp>
        <p:nvSpPr>
          <p:cNvPr id="12" name="Rectangle 11">
            <a:extLst>
              <a:ext uri="{FF2B5EF4-FFF2-40B4-BE49-F238E27FC236}">
                <a16:creationId xmlns:a16="http://schemas.microsoft.com/office/drawing/2014/main" id="{C6F4E96B-82BE-4602-1EE4-722DAD19E10D}"/>
              </a:ext>
            </a:extLst>
          </p:cNvPr>
          <p:cNvSpPr/>
          <p:nvPr/>
        </p:nvSpPr>
        <p:spPr>
          <a:xfrm>
            <a:off x="6536310" y="1550523"/>
            <a:ext cx="3104462" cy="30974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Mô hình nhà thông minh</a:t>
            </a:r>
          </a:p>
        </p:txBody>
      </p:sp>
    </p:spTree>
    <p:extLst>
      <p:ext uri="{BB962C8B-B14F-4D97-AF65-F5344CB8AC3E}">
        <p14:creationId xmlns:p14="http://schemas.microsoft.com/office/powerpoint/2010/main" val="216000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82ADD-0726-D849-E3AF-634E0231F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E227A5-D9FB-8609-B4A8-21B0722B6F2D}"/>
              </a:ext>
            </a:extLst>
          </p:cNvPr>
          <p:cNvSpPr>
            <a:spLocks noGrp="1"/>
          </p:cNvSpPr>
          <p:nvPr>
            <p:ph type="title"/>
          </p:nvPr>
        </p:nvSpPr>
        <p:spPr/>
        <p:txBody>
          <a:bodyPr/>
          <a:lstStyle/>
          <a:p>
            <a:r>
              <a:rPr lang="en-US"/>
              <a:t>3. KIỂM THỬ - ĐÁNH GIÁ</a:t>
            </a:r>
          </a:p>
        </p:txBody>
      </p:sp>
      <p:sp>
        <p:nvSpPr>
          <p:cNvPr id="6" name="Slide Number Placeholder 5">
            <a:extLst>
              <a:ext uri="{FF2B5EF4-FFF2-40B4-BE49-F238E27FC236}">
                <a16:creationId xmlns:a16="http://schemas.microsoft.com/office/drawing/2014/main" id="{40DF0FCC-03AE-21F3-04A0-DD4C0C861C5A}"/>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4" name="TextBox 3">
            <a:extLst>
              <a:ext uri="{FF2B5EF4-FFF2-40B4-BE49-F238E27FC236}">
                <a16:creationId xmlns:a16="http://schemas.microsoft.com/office/drawing/2014/main" id="{439BB2B4-BE3F-BA93-7242-EAA0F0573693}"/>
              </a:ext>
            </a:extLst>
          </p:cNvPr>
          <p:cNvSpPr txBox="1"/>
          <p:nvPr/>
        </p:nvSpPr>
        <p:spPr>
          <a:xfrm>
            <a:off x="338736" y="1007641"/>
            <a:ext cx="3498158" cy="461665"/>
          </a:xfrm>
          <a:prstGeom prst="rect">
            <a:avLst/>
          </a:prstGeom>
          <a:noFill/>
        </p:spPr>
        <p:txBody>
          <a:bodyPr wrap="square" rtlCol="0">
            <a:spAutoFit/>
          </a:bodyPr>
          <a:lstStyle/>
          <a:p>
            <a:r>
              <a:rPr lang="en-US" sz="2400" b="1">
                <a:solidFill>
                  <a:schemeClr val="tx2"/>
                </a:solidFill>
              </a:rPr>
              <a:t>3.1 Điều kiện kiểm thử</a:t>
            </a:r>
          </a:p>
        </p:txBody>
      </p:sp>
      <p:sp>
        <p:nvSpPr>
          <p:cNvPr id="3" name="TextBox 2">
            <a:extLst>
              <a:ext uri="{FF2B5EF4-FFF2-40B4-BE49-F238E27FC236}">
                <a16:creationId xmlns:a16="http://schemas.microsoft.com/office/drawing/2014/main" id="{F1335839-E1AA-58A8-910C-E71A431DB9A6}"/>
              </a:ext>
            </a:extLst>
          </p:cNvPr>
          <p:cNvSpPr txBox="1"/>
          <p:nvPr/>
        </p:nvSpPr>
        <p:spPr>
          <a:xfrm>
            <a:off x="719529" y="1587696"/>
            <a:ext cx="10867868" cy="386612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Thiết bị được cung cấp nguồn qua pin dự phòng công suất tối đa 10W.</a:t>
            </a:r>
          </a:p>
          <a:p>
            <a:pPr marL="342900" indent="-34290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Sóng wifi được bắt thông qua điện thoại, điện thoại ở nơi có sóng 4G với chất lượng tốt.</a:t>
            </a:r>
          </a:p>
          <a:p>
            <a:pPr marL="342900" indent="-34290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Tiếng ồn xung quanh ở mức thấp và tiếng ồn ở mức cao.</a:t>
            </a:r>
          </a:p>
          <a:p>
            <a:pPr marL="342900" indent="-34290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Giọng nói rõ ràng khi điều khiển.</a:t>
            </a:r>
          </a:p>
          <a:p>
            <a:pPr marL="342900" indent="-342900">
              <a:lnSpc>
                <a:spcPct val="200000"/>
              </a:lnSpc>
              <a:buFont typeface="Arial" panose="020B0604020202020204" pitchFamily="34" charset="0"/>
              <a:buChar char="•"/>
            </a:pPr>
            <a:endParaRPr lang="en-US" sz="2100">
              <a:solidFill>
                <a:srgbClr val="002060"/>
              </a:solidFill>
              <a:latin typeface="Lato" panose="020F0502020204030203" pitchFamily="34" charset="0"/>
              <a:ea typeface="Lato" panose="020F0502020204030203" pitchFamily="34" charset="0"/>
              <a:cs typeface="Lato" panose="020F0502020204030203" pitchFamily="34" charset="0"/>
            </a:endParaRPr>
          </a:p>
          <a:p>
            <a:pPr marL="342900" indent="-342900">
              <a:lnSpc>
                <a:spcPct val="200000"/>
              </a:lnSpc>
              <a:buFont typeface="Arial" panose="020B0604020202020204" pitchFamily="34" charset="0"/>
              <a:buChar char="•"/>
            </a:pPr>
            <a:endParaRPr lang="en-US" sz="2100">
              <a:solidFill>
                <a:srgbClr val="00206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7623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04204-2C43-4B86-33B0-B3DDB8B4C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E4FC4-3F64-95D7-6D6E-7AA3C9DCE2D3}"/>
              </a:ext>
            </a:extLst>
          </p:cNvPr>
          <p:cNvSpPr>
            <a:spLocks noGrp="1"/>
          </p:cNvSpPr>
          <p:nvPr>
            <p:ph type="title"/>
          </p:nvPr>
        </p:nvSpPr>
        <p:spPr/>
        <p:txBody>
          <a:bodyPr/>
          <a:lstStyle/>
          <a:p>
            <a:r>
              <a:rPr lang="en-US"/>
              <a:t>3. KIỂM THỬ - ĐÁNH GIÁ</a:t>
            </a:r>
          </a:p>
        </p:txBody>
      </p:sp>
      <p:sp>
        <p:nvSpPr>
          <p:cNvPr id="6" name="Slide Number Placeholder 5">
            <a:extLst>
              <a:ext uri="{FF2B5EF4-FFF2-40B4-BE49-F238E27FC236}">
                <a16:creationId xmlns:a16="http://schemas.microsoft.com/office/drawing/2014/main" id="{6F5C4B67-1E1F-6B83-487C-83134DBA3330}"/>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4" name="TextBox 3">
            <a:extLst>
              <a:ext uri="{FF2B5EF4-FFF2-40B4-BE49-F238E27FC236}">
                <a16:creationId xmlns:a16="http://schemas.microsoft.com/office/drawing/2014/main" id="{ED024F18-247C-BBB5-817D-F55D74390D30}"/>
              </a:ext>
            </a:extLst>
          </p:cNvPr>
          <p:cNvSpPr txBox="1"/>
          <p:nvPr/>
        </p:nvSpPr>
        <p:spPr>
          <a:xfrm>
            <a:off x="338735" y="1007641"/>
            <a:ext cx="7156347" cy="461665"/>
          </a:xfrm>
          <a:prstGeom prst="rect">
            <a:avLst/>
          </a:prstGeom>
          <a:noFill/>
        </p:spPr>
        <p:txBody>
          <a:bodyPr wrap="square" rtlCol="0">
            <a:spAutoFit/>
          </a:bodyPr>
          <a:lstStyle/>
          <a:p>
            <a:r>
              <a:rPr lang="en-US" sz="2400" b="1">
                <a:solidFill>
                  <a:schemeClr val="tx2"/>
                </a:solidFill>
              </a:rPr>
              <a:t>3.2 Kiểm thử tính năng điều khiển qua nút bấm</a:t>
            </a:r>
          </a:p>
        </p:txBody>
      </p:sp>
      <p:grpSp>
        <p:nvGrpSpPr>
          <p:cNvPr id="8" name="Group 7">
            <a:extLst>
              <a:ext uri="{FF2B5EF4-FFF2-40B4-BE49-F238E27FC236}">
                <a16:creationId xmlns:a16="http://schemas.microsoft.com/office/drawing/2014/main" id="{E639C173-DEEA-E607-8D47-E91737EB4457}"/>
              </a:ext>
            </a:extLst>
          </p:cNvPr>
          <p:cNvGrpSpPr/>
          <p:nvPr/>
        </p:nvGrpSpPr>
        <p:grpSpPr>
          <a:xfrm>
            <a:off x="608558" y="1705592"/>
            <a:ext cx="10019468" cy="2980879"/>
            <a:chOff x="338735" y="1660621"/>
            <a:chExt cx="10019468" cy="2980879"/>
          </a:xfrm>
        </p:grpSpPr>
        <p:sp>
          <p:nvSpPr>
            <p:cNvPr id="3" name="Google Shape;475;p24">
              <a:extLst>
                <a:ext uri="{FF2B5EF4-FFF2-40B4-BE49-F238E27FC236}">
                  <a16:creationId xmlns:a16="http://schemas.microsoft.com/office/drawing/2014/main" id="{5BBD7B17-A045-7917-3B6B-10E4497604A4}"/>
                </a:ext>
              </a:extLst>
            </p:cNvPr>
            <p:cNvSpPr txBox="1"/>
            <p:nvPr/>
          </p:nvSpPr>
          <p:spPr>
            <a:xfrm>
              <a:off x="338735" y="1660621"/>
              <a:ext cx="10019468" cy="203128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3366"/>
                  </a:solidFill>
                  <a:latin typeface="Lato"/>
                  <a:ea typeface="Lato"/>
                  <a:cs typeface="Lato"/>
                  <a:sym typeface="Lato"/>
                </a:rPr>
                <a:t>Hành động: </a:t>
              </a:r>
              <a:r>
                <a:rPr lang="en-US" sz="2100">
                  <a:solidFill>
                    <a:srgbClr val="003366"/>
                  </a:solidFill>
                  <a:latin typeface="Lato"/>
                  <a:ea typeface="Lato"/>
                  <a:cs typeface="Lato"/>
                  <a:sym typeface="Lato"/>
                </a:rPr>
                <a:t>thực hiện bật tắt các thiết bị (đèn, quạt,…) thông qua nút bấm vật lý</a:t>
              </a:r>
            </a:p>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3366"/>
                  </a:solidFill>
                  <a:latin typeface="Lato"/>
                  <a:ea typeface="Lato"/>
                  <a:cs typeface="Lato"/>
                  <a:sym typeface="Lato"/>
                </a:rPr>
                <a:t>Kết quả kỳ vọng: </a:t>
              </a:r>
              <a:r>
                <a:rPr lang="en-US" sz="2100">
                  <a:solidFill>
                    <a:srgbClr val="003366"/>
                  </a:solidFill>
                  <a:latin typeface="Lato"/>
                  <a:ea typeface="Lato"/>
                  <a:cs typeface="Lato"/>
                  <a:sym typeface="Lato"/>
                </a:rPr>
                <a:t>Chức năng bật tắt được đảm bảo</a:t>
              </a:r>
              <a:endParaRPr sz="2100"/>
            </a:p>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3366"/>
                  </a:solidFill>
                  <a:latin typeface="Lato"/>
                  <a:ea typeface="Lato"/>
                  <a:cs typeface="Lato"/>
                  <a:sym typeface="Lato"/>
                </a:rPr>
                <a:t>Số lần kiểm thử</a:t>
              </a:r>
              <a:r>
                <a:rPr lang="en-US" sz="2100">
                  <a:solidFill>
                    <a:srgbClr val="003366"/>
                  </a:solidFill>
                  <a:latin typeface="Lato"/>
                  <a:ea typeface="Lato"/>
                  <a:cs typeface="Lato"/>
                  <a:sym typeface="Lato"/>
                </a:rPr>
                <a:t>: 20 lần</a:t>
              </a:r>
            </a:p>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2060"/>
                  </a:solidFill>
                  <a:latin typeface="Lato" panose="020F0502020204030203" pitchFamily="34" charset="0"/>
                  <a:ea typeface="Lato" panose="020F0502020204030203" pitchFamily="34" charset="0"/>
                  <a:cs typeface="Lato" panose="020F0502020204030203" pitchFamily="34" charset="0"/>
                </a:rPr>
                <a:t>Kết quả:</a:t>
              </a:r>
              <a:endParaRPr sz="2100" b="1" i="1">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5" name="Google Shape;478;p24">
              <a:extLst>
                <a:ext uri="{FF2B5EF4-FFF2-40B4-BE49-F238E27FC236}">
                  <a16:creationId xmlns:a16="http://schemas.microsoft.com/office/drawing/2014/main" id="{71683E57-6534-8114-47ED-7234F6736D48}"/>
                </a:ext>
              </a:extLst>
            </p:cNvPr>
            <p:cNvSpPr txBox="1"/>
            <p:nvPr/>
          </p:nvSpPr>
          <p:spPr>
            <a:xfrm>
              <a:off x="1922628" y="3094963"/>
              <a:ext cx="3653713" cy="154653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100">
                  <a:solidFill>
                    <a:srgbClr val="003366"/>
                  </a:solidFill>
                  <a:latin typeface="Lato" panose="020F0502020204030203" pitchFamily="34" charset="0"/>
                  <a:ea typeface="Lato" panose="020F0502020204030203" pitchFamily="34" charset="0"/>
                  <a:cs typeface="Lato" panose="020F0502020204030203" pitchFamily="34" charset="0"/>
                  <a:sym typeface="Lato"/>
                </a:rPr>
                <a:t>Độ trễ khoảng xấp xỉ 1s</a:t>
              </a:r>
            </a:p>
            <a:p>
              <a:pPr marL="0" marR="0" lvl="0" indent="0" algn="just" rtl="0">
                <a:lnSpc>
                  <a:spcPct val="150000"/>
                </a:lnSpc>
                <a:spcBef>
                  <a:spcPts val="0"/>
                </a:spcBef>
                <a:spcAft>
                  <a:spcPts val="0"/>
                </a:spcAft>
                <a:buNone/>
              </a:pPr>
              <a:r>
                <a:rPr lang="en-US" sz="2100">
                  <a:solidFill>
                    <a:srgbClr val="003366"/>
                  </a:solidFill>
                  <a:latin typeface="Lato" panose="020F0502020204030203" pitchFamily="34" charset="0"/>
                  <a:ea typeface="Lato" panose="020F0502020204030203" pitchFamily="34" charset="0"/>
                  <a:cs typeface="Lato" panose="020F0502020204030203" pitchFamily="34" charset="0"/>
                  <a:sym typeface="Lato"/>
                </a:rPr>
                <a:t>Số lần không đạt: 2 </a:t>
              </a:r>
              <a:endParaRPr sz="2100">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50000"/>
                </a:lnSpc>
                <a:spcBef>
                  <a:spcPts val="0"/>
                </a:spcBef>
                <a:spcAft>
                  <a:spcPts val="0"/>
                </a:spcAft>
                <a:buNone/>
              </a:pPr>
              <a:r>
                <a:rPr lang="en-US" sz="2100">
                  <a:solidFill>
                    <a:srgbClr val="003366"/>
                  </a:solidFill>
                  <a:latin typeface="Lato" panose="020F0502020204030203" pitchFamily="34" charset="0"/>
                  <a:ea typeface="Lato" panose="020F0502020204030203" pitchFamily="34" charset="0"/>
                  <a:cs typeface="Lato" panose="020F0502020204030203" pitchFamily="34" charset="0"/>
                  <a:sym typeface="Lato"/>
                </a:rPr>
                <a:t>Tỉ lệ lỗi: 10%</a:t>
              </a:r>
              <a:endParaRPr sz="2100">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3684998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047B6-9C27-1DD8-34F5-2D0813F59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F99400-E0C7-2C86-D83F-62DEF815D56D}"/>
              </a:ext>
            </a:extLst>
          </p:cNvPr>
          <p:cNvSpPr>
            <a:spLocks noGrp="1"/>
          </p:cNvSpPr>
          <p:nvPr>
            <p:ph type="title"/>
          </p:nvPr>
        </p:nvSpPr>
        <p:spPr/>
        <p:txBody>
          <a:bodyPr/>
          <a:lstStyle/>
          <a:p>
            <a:r>
              <a:rPr lang="en-US"/>
              <a:t>3. KIỂM THỬ - ĐÁNH GIÁ</a:t>
            </a:r>
          </a:p>
        </p:txBody>
      </p:sp>
      <p:sp>
        <p:nvSpPr>
          <p:cNvPr id="6" name="Slide Number Placeholder 5">
            <a:extLst>
              <a:ext uri="{FF2B5EF4-FFF2-40B4-BE49-F238E27FC236}">
                <a16:creationId xmlns:a16="http://schemas.microsoft.com/office/drawing/2014/main" id="{19CFABB3-FB59-8A64-E14F-E5ED3D839415}"/>
              </a:ext>
            </a:extLst>
          </p:cNvPr>
          <p:cNvSpPr>
            <a:spLocks noGrp="1"/>
          </p:cNvSpPr>
          <p:nvPr>
            <p:ph type="sldNum" sz="quarter" idx="12"/>
          </p:nvPr>
        </p:nvSpPr>
        <p:spPr/>
        <p:txBody>
          <a:bodyPr/>
          <a:lstStyle/>
          <a:p>
            <a:fld id="{9EA0BE3B-158A-4EDF-80DC-E394A0D1600F}" type="slidenum">
              <a:rPr lang="en-US" smtClean="0"/>
              <a:pPr/>
              <a:t>23</a:t>
            </a:fld>
            <a:endParaRPr lang="en-US"/>
          </a:p>
        </p:txBody>
      </p:sp>
      <p:sp>
        <p:nvSpPr>
          <p:cNvPr id="4" name="TextBox 3">
            <a:extLst>
              <a:ext uri="{FF2B5EF4-FFF2-40B4-BE49-F238E27FC236}">
                <a16:creationId xmlns:a16="http://schemas.microsoft.com/office/drawing/2014/main" id="{BCA139DD-6E7E-D370-F8A7-F2FC8A09133D}"/>
              </a:ext>
            </a:extLst>
          </p:cNvPr>
          <p:cNvSpPr txBox="1"/>
          <p:nvPr/>
        </p:nvSpPr>
        <p:spPr>
          <a:xfrm>
            <a:off x="338735" y="1007641"/>
            <a:ext cx="7156347" cy="461665"/>
          </a:xfrm>
          <a:prstGeom prst="rect">
            <a:avLst/>
          </a:prstGeom>
          <a:noFill/>
        </p:spPr>
        <p:txBody>
          <a:bodyPr wrap="square" rtlCol="0">
            <a:spAutoFit/>
          </a:bodyPr>
          <a:lstStyle/>
          <a:p>
            <a:r>
              <a:rPr lang="en-US" sz="2400" b="1">
                <a:solidFill>
                  <a:schemeClr val="tx2"/>
                </a:solidFill>
              </a:rPr>
              <a:t>3.3 Kiểm thử tính năng điều khiển qua mobile app</a:t>
            </a:r>
          </a:p>
        </p:txBody>
      </p:sp>
      <p:sp>
        <p:nvSpPr>
          <p:cNvPr id="5" name="Google Shape;475;p24">
            <a:extLst>
              <a:ext uri="{FF2B5EF4-FFF2-40B4-BE49-F238E27FC236}">
                <a16:creationId xmlns:a16="http://schemas.microsoft.com/office/drawing/2014/main" id="{9EAAB714-8DE6-E513-E3B8-4F5501D3DED6}"/>
              </a:ext>
            </a:extLst>
          </p:cNvPr>
          <p:cNvSpPr txBox="1"/>
          <p:nvPr/>
        </p:nvSpPr>
        <p:spPr>
          <a:xfrm>
            <a:off x="608557" y="1705592"/>
            <a:ext cx="10439193" cy="203128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3366"/>
                </a:solidFill>
                <a:latin typeface="Lato"/>
                <a:ea typeface="Lato"/>
                <a:cs typeface="Lato"/>
                <a:sym typeface="Lato"/>
              </a:rPr>
              <a:t>Hành động: </a:t>
            </a:r>
            <a:r>
              <a:rPr lang="en-US" sz="2100">
                <a:solidFill>
                  <a:srgbClr val="003366"/>
                </a:solidFill>
                <a:latin typeface="Lato"/>
                <a:ea typeface="Lato"/>
                <a:cs typeface="Lato"/>
                <a:sym typeface="Lato"/>
              </a:rPr>
              <a:t>thực hiện bật tắt các thiết bị (đèn, quạt,…) thông qua app trên điện thoại.</a:t>
            </a:r>
          </a:p>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3366"/>
                </a:solidFill>
                <a:latin typeface="Lato"/>
                <a:ea typeface="Lato"/>
                <a:cs typeface="Lato"/>
                <a:sym typeface="Lato"/>
              </a:rPr>
              <a:t>Kết quả kỳ vọng: </a:t>
            </a:r>
            <a:r>
              <a:rPr lang="en-US" sz="2100">
                <a:solidFill>
                  <a:srgbClr val="003366"/>
                </a:solidFill>
                <a:latin typeface="Lato"/>
                <a:ea typeface="Lato"/>
                <a:cs typeface="Lato"/>
                <a:sym typeface="Lato"/>
              </a:rPr>
              <a:t>Chức năng bật tắt được đảm bảo.</a:t>
            </a:r>
            <a:endParaRPr/>
          </a:p>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3366"/>
                </a:solidFill>
                <a:latin typeface="Lato"/>
                <a:ea typeface="Lato"/>
                <a:cs typeface="Lato"/>
                <a:sym typeface="Lato"/>
              </a:rPr>
              <a:t>Số lần kiểm thử</a:t>
            </a:r>
            <a:r>
              <a:rPr lang="en-US" sz="2100">
                <a:solidFill>
                  <a:srgbClr val="003366"/>
                </a:solidFill>
                <a:latin typeface="Lato"/>
                <a:ea typeface="Lato"/>
                <a:cs typeface="Lato"/>
                <a:sym typeface="Lato"/>
              </a:rPr>
              <a:t>: 20 lần.</a:t>
            </a:r>
          </a:p>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2060"/>
                </a:solidFill>
                <a:latin typeface="Lato" panose="020F0502020204030203" pitchFamily="34" charset="0"/>
                <a:ea typeface="Lato" panose="020F0502020204030203" pitchFamily="34" charset="0"/>
                <a:cs typeface="Lato" panose="020F0502020204030203" pitchFamily="34" charset="0"/>
              </a:rPr>
              <a:t>Kết quả:</a:t>
            </a:r>
            <a:endParaRPr sz="2100" b="1" i="1">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7" name="Google Shape;478;p24">
            <a:extLst>
              <a:ext uri="{FF2B5EF4-FFF2-40B4-BE49-F238E27FC236}">
                <a16:creationId xmlns:a16="http://schemas.microsoft.com/office/drawing/2014/main" id="{D9ABA7BB-11C3-0E97-870E-82136F90FCC1}"/>
              </a:ext>
            </a:extLst>
          </p:cNvPr>
          <p:cNvSpPr txBox="1"/>
          <p:nvPr/>
        </p:nvSpPr>
        <p:spPr>
          <a:xfrm>
            <a:off x="2090051" y="3139932"/>
            <a:ext cx="3653713" cy="154653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100">
                <a:solidFill>
                  <a:srgbClr val="003366"/>
                </a:solidFill>
                <a:latin typeface="Lato" panose="020F0502020204030203" pitchFamily="34" charset="0"/>
                <a:ea typeface="Lato" panose="020F0502020204030203" pitchFamily="34" charset="0"/>
                <a:cs typeface="Lato" panose="020F0502020204030203" pitchFamily="34" charset="0"/>
                <a:sym typeface="Lato"/>
              </a:rPr>
              <a:t>Độ trễ khoảng xấp xỉ 1.5s</a:t>
            </a:r>
          </a:p>
          <a:p>
            <a:pPr marL="0" marR="0" lvl="0" indent="0" algn="just" rtl="0">
              <a:lnSpc>
                <a:spcPct val="150000"/>
              </a:lnSpc>
              <a:spcBef>
                <a:spcPts val="0"/>
              </a:spcBef>
              <a:spcAft>
                <a:spcPts val="0"/>
              </a:spcAft>
              <a:buNone/>
            </a:pPr>
            <a:r>
              <a:rPr lang="en-US" sz="2100">
                <a:solidFill>
                  <a:srgbClr val="003366"/>
                </a:solidFill>
                <a:latin typeface="Lato" panose="020F0502020204030203" pitchFamily="34" charset="0"/>
                <a:ea typeface="Lato" panose="020F0502020204030203" pitchFamily="34" charset="0"/>
                <a:cs typeface="Lato" panose="020F0502020204030203" pitchFamily="34" charset="0"/>
                <a:sym typeface="Lato"/>
              </a:rPr>
              <a:t>Số lần không đạt: 0</a:t>
            </a:r>
            <a:endParaRPr sz="2100">
              <a:latin typeface="Lato" panose="020F0502020204030203" pitchFamily="34" charset="0"/>
              <a:ea typeface="Lato" panose="020F0502020204030203" pitchFamily="34" charset="0"/>
              <a:cs typeface="Lato" panose="020F0502020204030203" pitchFamily="34" charset="0"/>
            </a:endParaRPr>
          </a:p>
          <a:p>
            <a:pPr marL="0" marR="0" lvl="0" indent="0" algn="just" rtl="0">
              <a:lnSpc>
                <a:spcPct val="150000"/>
              </a:lnSpc>
              <a:spcBef>
                <a:spcPts val="0"/>
              </a:spcBef>
              <a:spcAft>
                <a:spcPts val="0"/>
              </a:spcAft>
              <a:buNone/>
            </a:pPr>
            <a:r>
              <a:rPr lang="en-US" sz="2100">
                <a:solidFill>
                  <a:srgbClr val="003366"/>
                </a:solidFill>
                <a:latin typeface="Lato" panose="020F0502020204030203" pitchFamily="34" charset="0"/>
                <a:ea typeface="Lato" panose="020F0502020204030203" pitchFamily="34" charset="0"/>
                <a:cs typeface="Lato" panose="020F0502020204030203" pitchFamily="34" charset="0"/>
                <a:sym typeface="Lato"/>
              </a:rPr>
              <a:t>Tỉ lệ lỗi: 0%</a:t>
            </a:r>
            <a:endParaRPr sz="21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19706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AAFCA-0A82-0436-F36D-4737B20985AC}"/>
            </a:ext>
          </a:extLst>
        </p:cNvPr>
        <p:cNvGrpSpPr/>
        <p:nvPr/>
      </p:nvGrpSpPr>
      <p:grpSpPr>
        <a:xfrm>
          <a:off x="0" y="0"/>
          <a:ext cx="0" cy="0"/>
          <a:chOff x="0" y="0"/>
          <a:chExt cx="0" cy="0"/>
        </a:xfrm>
      </p:grpSpPr>
      <p:sp>
        <p:nvSpPr>
          <p:cNvPr id="11" name="Google Shape;477;p24">
            <a:extLst>
              <a:ext uri="{FF2B5EF4-FFF2-40B4-BE49-F238E27FC236}">
                <a16:creationId xmlns:a16="http://schemas.microsoft.com/office/drawing/2014/main" id="{E7035448-CCA5-E003-A87B-C85038656ECF}"/>
              </a:ext>
            </a:extLst>
          </p:cNvPr>
          <p:cNvSpPr/>
          <p:nvPr/>
        </p:nvSpPr>
        <p:spPr>
          <a:xfrm>
            <a:off x="1506888" y="4061513"/>
            <a:ext cx="3085626" cy="965679"/>
          </a:xfrm>
          <a:prstGeom prst="roundRect">
            <a:avLst>
              <a:gd name="adj" fmla="val 5989"/>
            </a:avLst>
          </a:prstGeom>
          <a:solidFill>
            <a:schemeClr val="lt1"/>
          </a:solidFill>
          <a:ln w="9525" cap="flat" cmpd="sng">
            <a:solidFill>
              <a:srgbClr val="00336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2" name="Title 1">
            <a:extLst>
              <a:ext uri="{FF2B5EF4-FFF2-40B4-BE49-F238E27FC236}">
                <a16:creationId xmlns:a16="http://schemas.microsoft.com/office/drawing/2014/main" id="{BBF1AAE2-F194-4497-E030-21A0AC4977D3}"/>
              </a:ext>
            </a:extLst>
          </p:cNvPr>
          <p:cNvSpPr>
            <a:spLocks noGrp="1"/>
          </p:cNvSpPr>
          <p:nvPr>
            <p:ph type="title"/>
          </p:nvPr>
        </p:nvSpPr>
        <p:spPr/>
        <p:txBody>
          <a:bodyPr/>
          <a:lstStyle/>
          <a:p>
            <a:r>
              <a:rPr lang="en-US"/>
              <a:t>3. KIỂM THỬ - ĐÁNH GIÁ</a:t>
            </a:r>
          </a:p>
        </p:txBody>
      </p:sp>
      <p:sp>
        <p:nvSpPr>
          <p:cNvPr id="6" name="Slide Number Placeholder 5">
            <a:extLst>
              <a:ext uri="{FF2B5EF4-FFF2-40B4-BE49-F238E27FC236}">
                <a16:creationId xmlns:a16="http://schemas.microsoft.com/office/drawing/2014/main" id="{CD915365-D2BA-0B9D-9D1A-C32AA19EF280}"/>
              </a:ext>
            </a:extLst>
          </p:cNvPr>
          <p:cNvSpPr>
            <a:spLocks noGrp="1"/>
          </p:cNvSpPr>
          <p:nvPr>
            <p:ph type="sldNum" sz="quarter" idx="12"/>
          </p:nvPr>
        </p:nvSpPr>
        <p:spPr/>
        <p:txBody>
          <a:bodyPr/>
          <a:lstStyle/>
          <a:p>
            <a:fld id="{9EA0BE3B-158A-4EDF-80DC-E394A0D1600F}" type="slidenum">
              <a:rPr lang="en-US" smtClean="0"/>
              <a:pPr/>
              <a:t>24</a:t>
            </a:fld>
            <a:endParaRPr lang="en-US"/>
          </a:p>
        </p:txBody>
      </p:sp>
      <p:sp>
        <p:nvSpPr>
          <p:cNvPr id="4" name="TextBox 3">
            <a:extLst>
              <a:ext uri="{FF2B5EF4-FFF2-40B4-BE49-F238E27FC236}">
                <a16:creationId xmlns:a16="http://schemas.microsoft.com/office/drawing/2014/main" id="{F152E0D9-6339-7396-FCF5-B7EC0F88B47E}"/>
              </a:ext>
            </a:extLst>
          </p:cNvPr>
          <p:cNvSpPr txBox="1"/>
          <p:nvPr/>
        </p:nvSpPr>
        <p:spPr>
          <a:xfrm>
            <a:off x="338735" y="1007641"/>
            <a:ext cx="7156347" cy="461665"/>
          </a:xfrm>
          <a:prstGeom prst="rect">
            <a:avLst/>
          </a:prstGeom>
          <a:noFill/>
        </p:spPr>
        <p:txBody>
          <a:bodyPr wrap="square" rtlCol="0">
            <a:spAutoFit/>
          </a:bodyPr>
          <a:lstStyle/>
          <a:p>
            <a:r>
              <a:rPr lang="en-US" sz="2400" b="1">
                <a:solidFill>
                  <a:schemeClr val="tx2"/>
                </a:solidFill>
              </a:rPr>
              <a:t>3.4 Kiểm thử tính năng điều khiển qua giọng nói</a:t>
            </a:r>
          </a:p>
        </p:txBody>
      </p:sp>
      <p:sp>
        <p:nvSpPr>
          <p:cNvPr id="3" name="Google Shape;475;p24">
            <a:extLst>
              <a:ext uri="{FF2B5EF4-FFF2-40B4-BE49-F238E27FC236}">
                <a16:creationId xmlns:a16="http://schemas.microsoft.com/office/drawing/2014/main" id="{590C5608-F7D2-AE83-1D48-DB67630FA267}"/>
              </a:ext>
            </a:extLst>
          </p:cNvPr>
          <p:cNvSpPr txBox="1"/>
          <p:nvPr/>
        </p:nvSpPr>
        <p:spPr>
          <a:xfrm>
            <a:off x="338735" y="1502097"/>
            <a:ext cx="10439193" cy="2031285"/>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3366"/>
                </a:solidFill>
                <a:latin typeface="Lato"/>
                <a:ea typeface="Lato"/>
                <a:cs typeface="Lato"/>
                <a:sym typeface="Lato"/>
              </a:rPr>
              <a:t>Hành động: </a:t>
            </a:r>
            <a:r>
              <a:rPr lang="en-US" sz="2100">
                <a:solidFill>
                  <a:srgbClr val="003366"/>
                </a:solidFill>
                <a:latin typeface="Lato"/>
                <a:ea typeface="Lato"/>
                <a:cs typeface="Lato"/>
                <a:sym typeface="Lato"/>
              </a:rPr>
              <a:t>thực hiện bật tắt các thiết bị (đèn, quạt,…) thông nhận diện giọng nói.</a:t>
            </a:r>
          </a:p>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3366"/>
                </a:solidFill>
                <a:latin typeface="Lato"/>
                <a:ea typeface="Lato"/>
                <a:cs typeface="Lato"/>
                <a:sym typeface="Lato"/>
              </a:rPr>
              <a:t>Kết quả kỳ vọng: </a:t>
            </a:r>
            <a:r>
              <a:rPr lang="en-US" sz="2100">
                <a:solidFill>
                  <a:srgbClr val="003366"/>
                </a:solidFill>
                <a:latin typeface="Lato"/>
                <a:ea typeface="Lato"/>
                <a:cs typeface="Lato"/>
                <a:sym typeface="Lato"/>
              </a:rPr>
              <a:t>Chức năng bật tắt được đảm bảo.</a:t>
            </a:r>
            <a:endParaRPr/>
          </a:p>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3366"/>
                </a:solidFill>
                <a:latin typeface="Lato"/>
                <a:ea typeface="Lato"/>
                <a:cs typeface="Lato"/>
                <a:sym typeface="Lato"/>
              </a:rPr>
              <a:t>Số lần kiểm thử</a:t>
            </a:r>
            <a:r>
              <a:rPr lang="en-US" sz="2100">
                <a:solidFill>
                  <a:srgbClr val="003366"/>
                </a:solidFill>
                <a:latin typeface="Lato"/>
                <a:ea typeface="Lato"/>
                <a:cs typeface="Lato"/>
                <a:sym typeface="Lato"/>
              </a:rPr>
              <a:t>: 20 lần.</a:t>
            </a:r>
          </a:p>
          <a:p>
            <a:pPr marL="342900" marR="0" lvl="0" indent="-342900" algn="just" rtl="0">
              <a:lnSpc>
                <a:spcPct val="150000"/>
              </a:lnSpc>
              <a:spcBef>
                <a:spcPts val="0"/>
              </a:spcBef>
              <a:spcAft>
                <a:spcPts val="0"/>
              </a:spcAft>
              <a:buFont typeface="Arial" panose="020B0604020202020204" pitchFamily="34" charset="0"/>
              <a:buChar char="•"/>
            </a:pPr>
            <a:r>
              <a:rPr lang="en-US" sz="2100" b="1" i="1">
                <a:solidFill>
                  <a:srgbClr val="002060"/>
                </a:solidFill>
                <a:latin typeface="Lato" panose="020F0502020204030203" pitchFamily="34" charset="0"/>
                <a:ea typeface="Lato" panose="020F0502020204030203" pitchFamily="34" charset="0"/>
                <a:cs typeface="Lato" panose="020F0502020204030203" pitchFamily="34" charset="0"/>
              </a:rPr>
              <a:t>Kết quả:</a:t>
            </a:r>
            <a:endParaRPr sz="2100" b="1" i="1">
              <a:solidFill>
                <a:srgbClr val="002060"/>
              </a:solidFill>
              <a:latin typeface="Lato" panose="020F0502020204030203" pitchFamily="34" charset="0"/>
              <a:ea typeface="Lato" panose="020F0502020204030203" pitchFamily="34" charset="0"/>
              <a:cs typeface="Lato" panose="020F0502020204030203" pitchFamily="34" charset="0"/>
            </a:endParaRPr>
          </a:p>
        </p:txBody>
      </p:sp>
      <p:sp>
        <p:nvSpPr>
          <p:cNvPr id="7" name="Google Shape;476;p24">
            <a:extLst>
              <a:ext uri="{FF2B5EF4-FFF2-40B4-BE49-F238E27FC236}">
                <a16:creationId xmlns:a16="http://schemas.microsoft.com/office/drawing/2014/main" id="{224770A5-BD0D-AF20-5B18-1A2D29B3C1BF}"/>
              </a:ext>
            </a:extLst>
          </p:cNvPr>
          <p:cNvSpPr txBox="1"/>
          <p:nvPr/>
        </p:nvSpPr>
        <p:spPr>
          <a:xfrm>
            <a:off x="1590827" y="3748766"/>
            <a:ext cx="2917748" cy="360445"/>
          </a:xfrm>
          <a:prstGeom prst="rect">
            <a:avLst/>
          </a:prstGeom>
          <a:solidFill>
            <a:srgbClr val="003366"/>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400"/>
              <a:buFont typeface="Lato"/>
              <a:buNone/>
            </a:pPr>
            <a:r>
              <a:rPr lang="en-US" b="1">
                <a:solidFill>
                  <a:schemeClr val="lt1"/>
                </a:solidFill>
                <a:latin typeface="Lato"/>
                <a:ea typeface="Lato"/>
                <a:cs typeface="Lato"/>
                <a:sym typeface="Lato"/>
              </a:rPr>
              <a:t>Điều kiện có tiếng ồn</a:t>
            </a:r>
            <a:endParaRPr sz="1400"/>
          </a:p>
        </p:txBody>
      </p:sp>
      <p:sp>
        <p:nvSpPr>
          <p:cNvPr id="8" name="Google Shape;478;p24">
            <a:extLst>
              <a:ext uri="{FF2B5EF4-FFF2-40B4-BE49-F238E27FC236}">
                <a16:creationId xmlns:a16="http://schemas.microsoft.com/office/drawing/2014/main" id="{B6512071-2355-AFF8-D795-20B3987305EE}"/>
              </a:ext>
            </a:extLst>
          </p:cNvPr>
          <p:cNvSpPr txBox="1"/>
          <p:nvPr/>
        </p:nvSpPr>
        <p:spPr>
          <a:xfrm>
            <a:off x="1757737" y="3973163"/>
            <a:ext cx="2917748" cy="10617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100">
                <a:solidFill>
                  <a:srgbClr val="003366"/>
                </a:solidFill>
                <a:latin typeface="Lato"/>
                <a:ea typeface="Lato"/>
                <a:cs typeface="Lato"/>
                <a:sym typeface="Lato"/>
              </a:rPr>
              <a:t>Số lần không đạt: 11 </a:t>
            </a:r>
            <a:endParaRPr/>
          </a:p>
          <a:p>
            <a:pPr marL="0" marR="0" lvl="0" indent="0" algn="just" rtl="0">
              <a:lnSpc>
                <a:spcPct val="150000"/>
              </a:lnSpc>
              <a:spcBef>
                <a:spcPts val="0"/>
              </a:spcBef>
              <a:spcAft>
                <a:spcPts val="0"/>
              </a:spcAft>
              <a:buNone/>
            </a:pPr>
            <a:r>
              <a:rPr lang="en-US" sz="2100">
                <a:solidFill>
                  <a:srgbClr val="003366"/>
                </a:solidFill>
                <a:latin typeface="Lato"/>
                <a:ea typeface="Lato"/>
                <a:cs typeface="Lato"/>
                <a:sym typeface="Lato"/>
              </a:rPr>
              <a:t>Tỉ lệ lỗi: 55% </a:t>
            </a:r>
            <a:endParaRPr/>
          </a:p>
        </p:txBody>
      </p:sp>
      <p:sp>
        <p:nvSpPr>
          <p:cNvPr id="12" name="Google Shape;477;p24">
            <a:extLst>
              <a:ext uri="{FF2B5EF4-FFF2-40B4-BE49-F238E27FC236}">
                <a16:creationId xmlns:a16="http://schemas.microsoft.com/office/drawing/2014/main" id="{80B8A515-4BF8-113F-D283-DA08CB16D3CA}"/>
              </a:ext>
            </a:extLst>
          </p:cNvPr>
          <p:cNvSpPr/>
          <p:nvPr/>
        </p:nvSpPr>
        <p:spPr>
          <a:xfrm>
            <a:off x="6942796" y="4064013"/>
            <a:ext cx="3280496" cy="965679"/>
          </a:xfrm>
          <a:prstGeom prst="roundRect">
            <a:avLst>
              <a:gd name="adj" fmla="val 5989"/>
            </a:avLst>
          </a:prstGeom>
          <a:solidFill>
            <a:schemeClr val="lt1"/>
          </a:solidFill>
          <a:ln w="9525" cap="flat" cmpd="sng">
            <a:solidFill>
              <a:srgbClr val="00336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grpSp>
        <p:nvGrpSpPr>
          <p:cNvPr id="14" name="Group 13">
            <a:extLst>
              <a:ext uri="{FF2B5EF4-FFF2-40B4-BE49-F238E27FC236}">
                <a16:creationId xmlns:a16="http://schemas.microsoft.com/office/drawing/2014/main" id="{2BEA8E49-679C-93D6-8724-FE01D1ED32FC}"/>
              </a:ext>
            </a:extLst>
          </p:cNvPr>
          <p:cNvGrpSpPr/>
          <p:nvPr/>
        </p:nvGrpSpPr>
        <p:grpSpPr>
          <a:xfrm>
            <a:off x="7025767" y="3736877"/>
            <a:ext cx="3336475" cy="1300575"/>
            <a:chOff x="7025767" y="3736877"/>
            <a:chExt cx="3336475" cy="1300575"/>
          </a:xfrm>
        </p:grpSpPr>
        <p:sp>
          <p:nvSpPr>
            <p:cNvPr id="9" name="Google Shape;476;p24">
              <a:extLst>
                <a:ext uri="{FF2B5EF4-FFF2-40B4-BE49-F238E27FC236}">
                  <a16:creationId xmlns:a16="http://schemas.microsoft.com/office/drawing/2014/main" id="{AADAA3CC-E24F-913D-BF6B-3957BEF9B547}"/>
                </a:ext>
              </a:extLst>
            </p:cNvPr>
            <p:cNvSpPr txBox="1"/>
            <p:nvPr/>
          </p:nvSpPr>
          <p:spPr>
            <a:xfrm>
              <a:off x="7025767" y="3736877"/>
              <a:ext cx="3085627" cy="324636"/>
            </a:xfrm>
            <a:prstGeom prst="rect">
              <a:avLst/>
            </a:prstGeom>
            <a:solidFill>
              <a:srgbClr val="003366"/>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400"/>
                <a:buFont typeface="Lato"/>
                <a:buNone/>
              </a:pPr>
              <a:r>
                <a:rPr lang="en-US" b="1">
                  <a:solidFill>
                    <a:schemeClr val="lt1"/>
                  </a:solidFill>
                  <a:latin typeface="Lato"/>
                  <a:ea typeface="Lato"/>
                  <a:cs typeface="Lato"/>
                  <a:sym typeface="Lato"/>
                </a:rPr>
                <a:t>Điều kiện không có tiếng ồn</a:t>
              </a:r>
              <a:endParaRPr sz="1400"/>
            </a:p>
          </p:txBody>
        </p:sp>
        <p:sp>
          <p:nvSpPr>
            <p:cNvPr id="13" name="Google Shape;478;p24">
              <a:extLst>
                <a:ext uri="{FF2B5EF4-FFF2-40B4-BE49-F238E27FC236}">
                  <a16:creationId xmlns:a16="http://schemas.microsoft.com/office/drawing/2014/main" id="{E7D8CE09-AD54-3878-789A-604301CE7A8B}"/>
                </a:ext>
              </a:extLst>
            </p:cNvPr>
            <p:cNvSpPr txBox="1"/>
            <p:nvPr/>
          </p:nvSpPr>
          <p:spPr>
            <a:xfrm>
              <a:off x="7276615" y="3975663"/>
              <a:ext cx="3085627" cy="1061789"/>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100">
                  <a:solidFill>
                    <a:srgbClr val="003366"/>
                  </a:solidFill>
                  <a:latin typeface="Lato"/>
                  <a:ea typeface="Lato"/>
                  <a:cs typeface="Lato"/>
                  <a:sym typeface="Lato"/>
                </a:rPr>
                <a:t>Số lần không đạt: 6 </a:t>
              </a:r>
              <a:endParaRPr/>
            </a:p>
            <a:p>
              <a:pPr marL="0" marR="0" lvl="0" indent="0" algn="just" rtl="0">
                <a:lnSpc>
                  <a:spcPct val="150000"/>
                </a:lnSpc>
                <a:spcBef>
                  <a:spcPts val="0"/>
                </a:spcBef>
                <a:spcAft>
                  <a:spcPts val="0"/>
                </a:spcAft>
                <a:buNone/>
              </a:pPr>
              <a:r>
                <a:rPr lang="en-US" sz="2100">
                  <a:solidFill>
                    <a:srgbClr val="003366"/>
                  </a:solidFill>
                  <a:latin typeface="Lato"/>
                  <a:ea typeface="Lato"/>
                  <a:cs typeface="Lato"/>
                  <a:sym typeface="Lato"/>
                </a:rPr>
                <a:t>Tỉ lệ lỗi: 30% </a:t>
              </a:r>
              <a:endParaRPr/>
            </a:p>
          </p:txBody>
        </p:sp>
      </p:grpSp>
      <p:sp>
        <p:nvSpPr>
          <p:cNvPr id="15" name="TextBox 14">
            <a:extLst>
              <a:ext uri="{FF2B5EF4-FFF2-40B4-BE49-F238E27FC236}">
                <a16:creationId xmlns:a16="http://schemas.microsoft.com/office/drawing/2014/main" id="{8BC14E45-578E-5209-6060-16EFDA5B9244}"/>
              </a:ext>
            </a:extLst>
          </p:cNvPr>
          <p:cNvSpPr txBox="1"/>
          <p:nvPr/>
        </p:nvSpPr>
        <p:spPr>
          <a:xfrm>
            <a:off x="338735" y="5185991"/>
            <a:ext cx="10023507" cy="415498"/>
          </a:xfrm>
          <a:prstGeom prst="rect">
            <a:avLst/>
          </a:prstGeom>
          <a:noFill/>
        </p:spPr>
        <p:txBody>
          <a:bodyPr wrap="square" rtlCol="0">
            <a:spAutoFit/>
          </a:bodyPr>
          <a:lstStyle/>
          <a:p>
            <a:pPr marL="342900" indent="-342900">
              <a:buFont typeface="Arial" panose="020B0604020202020204" pitchFamily="34" charset="0"/>
              <a:buChar char="•"/>
            </a:pPr>
            <a:r>
              <a:rPr lang="en-US" sz="2100" b="1" i="1">
                <a:solidFill>
                  <a:srgbClr val="002060"/>
                </a:solidFill>
                <a:latin typeface="Lato" panose="020F0502020204030203" pitchFamily="34" charset="0"/>
                <a:ea typeface="Lato" panose="020F0502020204030203" pitchFamily="34" charset="0"/>
                <a:cs typeface="Lato" panose="020F0502020204030203" pitchFamily="34" charset="0"/>
              </a:rPr>
              <a:t>Với trường hợp thành công, thời gian phản hồi (bao gồm cả thu âm) khoảng 8 giây.</a:t>
            </a:r>
          </a:p>
        </p:txBody>
      </p:sp>
    </p:spTree>
    <p:extLst>
      <p:ext uri="{BB962C8B-B14F-4D97-AF65-F5344CB8AC3E}">
        <p14:creationId xmlns:p14="http://schemas.microsoft.com/office/powerpoint/2010/main" val="10645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3E55D-7D4C-EDAE-B7A7-7AB36E9B5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46A72-EEBE-D1ED-57C3-663A7AEDF491}"/>
              </a:ext>
            </a:extLst>
          </p:cNvPr>
          <p:cNvSpPr>
            <a:spLocks noGrp="1"/>
          </p:cNvSpPr>
          <p:nvPr>
            <p:ph type="title"/>
          </p:nvPr>
        </p:nvSpPr>
        <p:spPr/>
        <p:txBody>
          <a:bodyPr/>
          <a:lstStyle/>
          <a:p>
            <a:r>
              <a:rPr lang="en-US"/>
              <a:t>3. KIỂM THỬ - ĐÁNH GIÁ</a:t>
            </a:r>
          </a:p>
        </p:txBody>
      </p:sp>
      <p:sp>
        <p:nvSpPr>
          <p:cNvPr id="6" name="Slide Number Placeholder 5">
            <a:extLst>
              <a:ext uri="{FF2B5EF4-FFF2-40B4-BE49-F238E27FC236}">
                <a16:creationId xmlns:a16="http://schemas.microsoft.com/office/drawing/2014/main" id="{560E3696-5897-1075-9422-99A6F81C5DF4}"/>
              </a:ext>
            </a:extLst>
          </p:cNvPr>
          <p:cNvSpPr>
            <a:spLocks noGrp="1"/>
          </p:cNvSpPr>
          <p:nvPr>
            <p:ph type="sldNum" sz="quarter" idx="12"/>
          </p:nvPr>
        </p:nvSpPr>
        <p:spPr/>
        <p:txBody>
          <a:bodyPr/>
          <a:lstStyle/>
          <a:p>
            <a:fld id="{9EA0BE3B-158A-4EDF-80DC-E394A0D1600F}" type="slidenum">
              <a:rPr lang="en-US" smtClean="0"/>
              <a:pPr/>
              <a:t>25</a:t>
            </a:fld>
            <a:endParaRPr lang="en-US"/>
          </a:p>
        </p:txBody>
      </p:sp>
      <p:sp>
        <p:nvSpPr>
          <p:cNvPr id="4" name="TextBox 3">
            <a:extLst>
              <a:ext uri="{FF2B5EF4-FFF2-40B4-BE49-F238E27FC236}">
                <a16:creationId xmlns:a16="http://schemas.microsoft.com/office/drawing/2014/main" id="{F345BA12-F417-B4FF-F536-687BB090EFCD}"/>
              </a:ext>
            </a:extLst>
          </p:cNvPr>
          <p:cNvSpPr txBox="1"/>
          <p:nvPr/>
        </p:nvSpPr>
        <p:spPr>
          <a:xfrm>
            <a:off x="338735" y="1007641"/>
            <a:ext cx="3937429" cy="461665"/>
          </a:xfrm>
          <a:prstGeom prst="rect">
            <a:avLst/>
          </a:prstGeom>
          <a:noFill/>
        </p:spPr>
        <p:txBody>
          <a:bodyPr wrap="square" rtlCol="0">
            <a:spAutoFit/>
          </a:bodyPr>
          <a:lstStyle/>
          <a:p>
            <a:r>
              <a:rPr lang="en-US" sz="2400" b="1">
                <a:solidFill>
                  <a:schemeClr val="tx2"/>
                </a:solidFill>
              </a:rPr>
              <a:t>3.5 Đánh giá</a:t>
            </a:r>
          </a:p>
        </p:txBody>
      </p:sp>
      <p:sp>
        <p:nvSpPr>
          <p:cNvPr id="3" name="TextBox 2">
            <a:extLst>
              <a:ext uri="{FF2B5EF4-FFF2-40B4-BE49-F238E27FC236}">
                <a16:creationId xmlns:a16="http://schemas.microsoft.com/office/drawing/2014/main" id="{34FA7C62-D1C1-3D61-6E65-0A4206DB2351}"/>
              </a:ext>
            </a:extLst>
          </p:cNvPr>
          <p:cNvSpPr txBox="1"/>
          <p:nvPr/>
        </p:nvSpPr>
        <p:spPr>
          <a:xfrm>
            <a:off x="744511" y="1603947"/>
            <a:ext cx="10702977" cy="29370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Kết quả được rút ra từ 20 lần đo mỗi tính huống.</a:t>
            </a:r>
          </a:p>
          <a:p>
            <a:pPr marL="285750" indent="-285750">
              <a:lnSpc>
                <a:spcPct val="15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Tỷ lệ lỗi khi điều khiển qua giọng nói chiếm tỷ lệ cao và cao lên đến 55% khi ở điều kiện có tiếng ồn (có thể tăng hoặc giảm tuỳ vào cường độ âm thanh).</a:t>
            </a:r>
          </a:p>
          <a:p>
            <a:pPr marL="285750" indent="-285750">
              <a:lnSpc>
                <a:spcPct val="15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Tỷ lệ lỗi nút bấm (không nhận lệnh điều khiển) ở mức 10%. Một số trường hợp tự động nhận nút bấm có thể do nhiễu vì sử dụng công tắc cảm ứng.</a:t>
            </a:r>
          </a:p>
          <a:p>
            <a:pPr marL="285750" indent="-285750">
              <a:lnSpc>
                <a:spcPct val="15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Tỷ lệ lỗi khi điều khiển qua app hiện tại đang ở mức 0%.</a:t>
            </a:r>
          </a:p>
        </p:txBody>
      </p:sp>
    </p:spTree>
    <p:extLst>
      <p:ext uri="{BB962C8B-B14F-4D97-AF65-F5344CB8AC3E}">
        <p14:creationId xmlns:p14="http://schemas.microsoft.com/office/powerpoint/2010/main" val="1877441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2A869-7B73-13FF-F263-DA83E565FF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84F99D-39A2-D304-E790-590FF819D454}"/>
              </a:ext>
            </a:extLst>
          </p:cNvPr>
          <p:cNvSpPr>
            <a:spLocks noGrp="1"/>
          </p:cNvSpPr>
          <p:nvPr>
            <p:ph type="title"/>
          </p:nvPr>
        </p:nvSpPr>
        <p:spPr/>
        <p:txBody>
          <a:bodyPr/>
          <a:lstStyle/>
          <a:p>
            <a:r>
              <a:rPr lang="en-US"/>
              <a:t>4. KẾT LUẬN – HƯỚNG PHÁT TRIỂN</a:t>
            </a:r>
          </a:p>
        </p:txBody>
      </p:sp>
      <p:sp>
        <p:nvSpPr>
          <p:cNvPr id="6" name="Slide Number Placeholder 5">
            <a:extLst>
              <a:ext uri="{FF2B5EF4-FFF2-40B4-BE49-F238E27FC236}">
                <a16:creationId xmlns:a16="http://schemas.microsoft.com/office/drawing/2014/main" id="{8903E1E7-2C25-C97B-8F6C-60DB1F075585}"/>
              </a:ext>
            </a:extLst>
          </p:cNvPr>
          <p:cNvSpPr>
            <a:spLocks noGrp="1"/>
          </p:cNvSpPr>
          <p:nvPr>
            <p:ph type="sldNum" sz="quarter" idx="12"/>
          </p:nvPr>
        </p:nvSpPr>
        <p:spPr/>
        <p:txBody>
          <a:bodyPr/>
          <a:lstStyle/>
          <a:p>
            <a:fld id="{9EA0BE3B-158A-4EDF-80DC-E394A0D1600F}" type="slidenum">
              <a:rPr lang="en-US" smtClean="0"/>
              <a:pPr/>
              <a:t>26</a:t>
            </a:fld>
            <a:endParaRPr lang="en-US"/>
          </a:p>
        </p:txBody>
      </p:sp>
      <p:sp>
        <p:nvSpPr>
          <p:cNvPr id="4" name="TextBox 3">
            <a:extLst>
              <a:ext uri="{FF2B5EF4-FFF2-40B4-BE49-F238E27FC236}">
                <a16:creationId xmlns:a16="http://schemas.microsoft.com/office/drawing/2014/main" id="{AB75FC94-2F77-73C5-B655-908952D8BA62}"/>
              </a:ext>
            </a:extLst>
          </p:cNvPr>
          <p:cNvSpPr txBox="1"/>
          <p:nvPr/>
        </p:nvSpPr>
        <p:spPr>
          <a:xfrm>
            <a:off x="338736" y="1007641"/>
            <a:ext cx="3498158" cy="461665"/>
          </a:xfrm>
          <a:prstGeom prst="rect">
            <a:avLst/>
          </a:prstGeom>
          <a:noFill/>
        </p:spPr>
        <p:txBody>
          <a:bodyPr wrap="square" rtlCol="0">
            <a:spAutoFit/>
          </a:bodyPr>
          <a:lstStyle/>
          <a:p>
            <a:r>
              <a:rPr lang="en-US" sz="2400" b="1">
                <a:solidFill>
                  <a:schemeClr val="tx2"/>
                </a:solidFill>
              </a:rPr>
              <a:t>4.1 Kết luận</a:t>
            </a:r>
          </a:p>
        </p:txBody>
      </p:sp>
      <p:sp>
        <p:nvSpPr>
          <p:cNvPr id="3" name="Google Shape;527;p27">
            <a:extLst>
              <a:ext uri="{FF2B5EF4-FFF2-40B4-BE49-F238E27FC236}">
                <a16:creationId xmlns:a16="http://schemas.microsoft.com/office/drawing/2014/main" id="{A54A840F-BAF7-2B3E-6895-3060BE0F96DE}"/>
              </a:ext>
            </a:extLst>
          </p:cNvPr>
          <p:cNvSpPr/>
          <p:nvPr/>
        </p:nvSpPr>
        <p:spPr>
          <a:xfrm>
            <a:off x="609594" y="1716252"/>
            <a:ext cx="10972800" cy="1712748"/>
          </a:xfrm>
          <a:prstGeom prst="roundRect">
            <a:avLst>
              <a:gd name="adj" fmla="val 5989"/>
            </a:avLst>
          </a:prstGeom>
          <a:solidFill>
            <a:schemeClr val="lt1"/>
          </a:solidFill>
          <a:ln w="9525" cap="flat" cmpd="sng">
            <a:solidFill>
              <a:srgbClr val="00336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 name="Google Shape;528;p27">
            <a:extLst>
              <a:ext uri="{FF2B5EF4-FFF2-40B4-BE49-F238E27FC236}">
                <a16:creationId xmlns:a16="http://schemas.microsoft.com/office/drawing/2014/main" id="{F68C7F23-A391-E525-FBEA-C6B5A4064AAD}"/>
              </a:ext>
            </a:extLst>
          </p:cNvPr>
          <p:cNvSpPr txBox="1"/>
          <p:nvPr/>
        </p:nvSpPr>
        <p:spPr>
          <a:xfrm>
            <a:off x="2458518" y="1568228"/>
            <a:ext cx="2587302" cy="368774"/>
          </a:xfrm>
          <a:prstGeom prst="rect">
            <a:avLst/>
          </a:prstGeom>
          <a:solidFill>
            <a:srgbClr val="003366"/>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100"/>
              <a:buFont typeface="Lato"/>
              <a:buNone/>
            </a:pPr>
            <a:r>
              <a:rPr lang="en-US" sz="2100" b="1">
                <a:solidFill>
                  <a:schemeClr val="lt1"/>
                </a:solidFill>
                <a:latin typeface="Lato"/>
                <a:ea typeface="Lato"/>
                <a:cs typeface="Lato"/>
                <a:sym typeface="Lato"/>
              </a:rPr>
              <a:t>Đạt được</a:t>
            </a:r>
            <a:endParaRPr/>
          </a:p>
        </p:txBody>
      </p:sp>
      <p:sp>
        <p:nvSpPr>
          <p:cNvPr id="7" name="Google Shape;529;p27">
            <a:extLst>
              <a:ext uri="{FF2B5EF4-FFF2-40B4-BE49-F238E27FC236}">
                <a16:creationId xmlns:a16="http://schemas.microsoft.com/office/drawing/2014/main" id="{6B73F889-2AB0-41C3-1B8A-2FA8C6268A24}"/>
              </a:ext>
            </a:extLst>
          </p:cNvPr>
          <p:cNvSpPr txBox="1"/>
          <p:nvPr/>
        </p:nvSpPr>
        <p:spPr>
          <a:xfrm>
            <a:off x="660064" y="1912498"/>
            <a:ext cx="11193200" cy="127356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a:ea typeface="Lato"/>
                <a:cs typeface="Lato"/>
                <a:sym typeface="Lato"/>
              </a:rPr>
              <a:t>Đồ án đã xây dựng thành công thiết bị điều khiển và mô hình nhà thông minh.</a:t>
            </a:r>
          </a:p>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a:ea typeface="Lato"/>
                <a:cs typeface="Lato"/>
                <a:sym typeface="Lato"/>
              </a:rPr>
              <a:t>Giao diện trực quan, dễ dàng sử dụng.</a:t>
            </a:r>
          </a:p>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a:ea typeface="Lato"/>
                <a:cs typeface="Lato"/>
                <a:sym typeface="Lato"/>
              </a:rPr>
              <a:t>Có khả năng thực hiện các yêu cầu tính năng đã đặt ra.</a:t>
            </a:r>
            <a:endParaRPr/>
          </a:p>
        </p:txBody>
      </p:sp>
      <p:sp>
        <p:nvSpPr>
          <p:cNvPr id="12" name="Google Shape;527;p27">
            <a:extLst>
              <a:ext uri="{FF2B5EF4-FFF2-40B4-BE49-F238E27FC236}">
                <a16:creationId xmlns:a16="http://schemas.microsoft.com/office/drawing/2014/main" id="{8C092530-9DB3-8DC0-2134-58E894461E34}"/>
              </a:ext>
            </a:extLst>
          </p:cNvPr>
          <p:cNvSpPr/>
          <p:nvPr/>
        </p:nvSpPr>
        <p:spPr>
          <a:xfrm>
            <a:off x="587822" y="3958712"/>
            <a:ext cx="10972800" cy="1712748"/>
          </a:xfrm>
          <a:prstGeom prst="roundRect">
            <a:avLst>
              <a:gd name="adj" fmla="val 5989"/>
            </a:avLst>
          </a:prstGeom>
          <a:solidFill>
            <a:schemeClr val="lt1"/>
          </a:solidFill>
          <a:ln w="9525" cap="flat" cmpd="sng">
            <a:solidFill>
              <a:srgbClr val="00336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3" name="Google Shape;528;p27">
            <a:extLst>
              <a:ext uri="{FF2B5EF4-FFF2-40B4-BE49-F238E27FC236}">
                <a16:creationId xmlns:a16="http://schemas.microsoft.com/office/drawing/2014/main" id="{2AAA8FF3-BAB3-C0A9-74EB-D8AF43715F2E}"/>
              </a:ext>
            </a:extLst>
          </p:cNvPr>
          <p:cNvSpPr txBox="1"/>
          <p:nvPr/>
        </p:nvSpPr>
        <p:spPr>
          <a:xfrm>
            <a:off x="2436746" y="3810688"/>
            <a:ext cx="2587302" cy="368774"/>
          </a:xfrm>
          <a:prstGeom prst="rect">
            <a:avLst/>
          </a:prstGeom>
          <a:solidFill>
            <a:srgbClr val="003366"/>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100"/>
              <a:buFont typeface="Lato"/>
              <a:buNone/>
            </a:pPr>
            <a:r>
              <a:rPr lang="en-US" sz="2100" b="1">
                <a:solidFill>
                  <a:schemeClr val="lt1"/>
                </a:solidFill>
                <a:latin typeface="Lato"/>
                <a:ea typeface="Lato"/>
                <a:cs typeface="Lato"/>
                <a:sym typeface="Lato"/>
              </a:rPr>
              <a:t>Điểm yếu</a:t>
            </a:r>
            <a:endParaRPr/>
          </a:p>
        </p:txBody>
      </p:sp>
      <p:sp>
        <p:nvSpPr>
          <p:cNvPr id="14" name="Google Shape;529;p27">
            <a:extLst>
              <a:ext uri="{FF2B5EF4-FFF2-40B4-BE49-F238E27FC236}">
                <a16:creationId xmlns:a16="http://schemas.microsoft.com/office/drawing/2014/main" id="{A955B533-D115-0B5E-F218-1C503DF9254C}"/>
              </a:ext>
            </a:extLst>
          </p:cNvPr>
          <p:cNvSpPr txBox="1"/>
          <p:nvPr/>
        </p:nvSpPr>
        <p:spPr>
          <a:xfrm>
            <a:off x="638292" y="4154958"/>
            <a:ext cx="11193200" cy="127356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Hệ thống vẫn còn nhiều lỗi liên quan đến vận hành.</a:t>
            </a:r>
          </a:p>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Thời gian phản hồi của hệ thống còn chậm.</a:t>
            </a:r>
          </a:p>
        </p:txBody>
      </p:sp>
    </p:spTree>
    <p:extLst>
      <p:ext uri="{BB962C8B-B14F-4D97-AF65-F5344CB8AC3E}">
        <p14:creationId xmlns:p14="http://schemas.microsoft.com/office/powerpoint/2010/main" val="3354098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9E85C-CA24-6AA5-2717-EBA270D826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7241D-9DFB-43D9-197E-528BA6D82778}"/>
              </a:ext>
            </a:extLst>
          </p:cNvPr>
          <p:cNvSpPr>
            <a:spLocks noGrp="1"/>
          </p:cNvSpPr>
          <p:nvPr>
            <p:ph type="title"/>
          </p:nvPr>
        </p:nvSpPr>
        <p:spPr/>
        <p:txBody>
          <a:bodyPr/>
          <a:lstStyle/>
          <a:p>
            <a:r>
              <a:rPr lang="en-US"/>
              <a:t>4. KẾT LUẬN – HƯỚNG PHÁT TRIỂN</a:t>
            </a:r>
          </a:p>
        </p:txBody>
      </p:sp>
      <p:sp>
        <p:nvSpPr>
          <p:cNvPr id="6" name="Slide Number Placeholder 5">
            <a:extLst>
              <a:ext uri="{FF2B5EF4-FFF2-40B4-BE49-F238E27FC236}">
                <a16:creationId xmlns:a16="http://schemas.microsoft.com/office/drawing/2014/main" id="{F70FCD60-E18F-EA6F-F7CC-4065FBAABEBB}"/>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4" name="TextBox 3">
            <a:extLst>
              <a:ext uri="{FF2B5EF4-FFF2-40B4-BE49-F238E27FC236}">
                <a16:creationId xmlns:a16="http://schemas.microsoft.com/office/drawing/2014/main" id="{07BB16B7-412D-D2D4-E3FA-66E3626E9D1D}"/>
              </a:ext>
            </a:extLst>
          </p:cNvPr>
          <p:cNvSpPr txBox="1"/>
          <p:nvPr/>
        </p:nvSpPr>
        <p:spPr>
          <a:xfrm>
            <a:off x="338736" y="1007641"/>
            <a:ext cx="3498158" cy="461665"/>
          </a:xfrm>
          <a:prstGeom prst="rect">
            <a:avLst/>
          </a:prstGeom>
          <a:noFill/>
        </p:spPr>
        <p:txBody>
          <a:bodyPr wrap="square" rtlCol="0">
            <a:spAutoFit/>
          </a:bodyPr>
          <a:lstStyle/>
          <a:p>
            <a:r>
              <a:rPr lang="en-US" sz="2400" b="1">
                <a:solidFill>
                  <a:schemeClr val="tx2"/>
                </a:solidFill>
              </a:rPr>
              <a:t>4.2 Hướng phát triển</a:t>
            </a:r>
          </a:p>
        </p:txBody>
      </p:sp>
      <p:sp>
        <p:nvSpPr>
          <p:cNvPr id="3" name="Google Shape;527;p27">
            <a:extLst>
              <a:ext uri="{FF2B5EF4-FFF2-40B4-BE49-F238E27FC236}">
                <a16:creationId xmlns:a16="http://schemas.microsoft.com/office/drawing/2014/main" id="{5918B970-DC1B-682A-2FF8-425A4E2F43C1}"/>
              </a:ext>
            </a:extLst>
          </p:cNvPr>
          <p:cNvSpPr/>
          <p:nvPr/>
        </p:nvSpPr>
        <p:spPr>
          <a:xfrm>
            <a:off x="609594" y="1629161"/>
            <a:ext cx="10972800" cy="2279222"/>
          </a:xfrm>
          <a:prstGeom prst="roundRect">
            <a:avLst>
              <a:gd name="adj" fmla="val 5989"/>
            </a:avLst>
          </a:prstGeom>
          <a:solidFill>
            <a:schemeClr val="lt1"/>
          </a:solidFill>
          <a:ln w="9525" cap="flat" cmpd="sng">
            <a:solidFill>
              <a:srgbClr val="00336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 name="Google Shape;528;p27">
            <a:extLst>
              <a:ext uri="{FF2B5EF4-FFF2-40B4-BE49-F238E27FC236}">
                <a16:creationId xmlns:a16="http://schemas.microsoft.com/office/drawing/2014/main" id="{F7D6A755-9A7B-5E06-31F5-B6A43209BD46}"/>
              </a:ext>
            </a:extLst>
          </p:cNvPr>
          <p:cNvSpPr txBox="1"/>
          <p:nvPr/>
        </p:nvSpPr>
        <p:spPr>
          <a:xfrm>
            <a:off x="2458518" y="1481138"/>
            <a:ext cx="2587302" cy="368774"/>
          </a:xfrm>
          <a:prstGeom prst="rect">
            <a:avLst/>
          </a:prstGeom>
          <a:solidFill>
            <a:srgbClr val="003366"/>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100"/>
              <a:buFont typeface="Lato"/>
              <a:buNone/>
            </a:pPr>
            <a:r>
              <a:rPr lang="en-US" sz="2100" b="1">
                <a:solidFill>
                  <a:schemeClr val="lt1"/>
                </a:solidFill>
                <a:latin typeface="Lato"/>
                <a:ea typeface="Lato"/>
                <a:cs typeface="Lato"/>
                <a:sym typeface="Lato"/>
              </a:rPr>
              <a:t>Mobile App</a:t>
            </a:r>
            <a:endParaRPr/>
          </a:p>
        </p:txBody>
      </p:sp>
      <p:sp>
        <p:nvSpPr>
          <p:cNvPr id="7" name="Google Shape;529;p27">
            <a:extLst>
              <a:ext uri="{FF2B5EF4-FFF2-40B4-BE49-F238E27FC236}">
                <a16:creationId xmlns:a16="http://schemas.microsoft.com/office/drawing/2014/main" id="{E7C75FFD-B75E-5820-B670-143A1A1778A2}"/>
              </a:ext>
            </a:extLst>
          </p:cNvPr>
          <p:cNvSpPr txBox="1"/>
          <p:nvPr/>
        </p:nvSpPr>
        <p:spPr>
          <a:xfrm>
            <a:off x="660064" y="1825408"/>
            <a:ext cx="11193200" cy="127356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Tối ưu giao diện người dùng</a:t>
            </a:r>
          </a:p>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Thêm các tính năng quản lý tài khoản nâng cao</a:t>
            </a:r>
          </a:p>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Tích hợp Google Assistant</a:t>
            </a:r>
          </a:p>
        </p:txBody>
      </p:sp>
      <p:sp>
        <p:nvSpPr>
          <p:cNvPr id="8" name="Google Shape;527;p27">
            <a:extLst>
              <a:ext uri="{FF2B5EF4-FFF2-40B4-BE49-F238E27FC236}">
                <a16:creationId xmlns:a16="http://schemas.microsoft.com/office/drawing/2014/main" id="{743C5ED6-D55A-CC74-B985-41B5A99CCFA5}"/>
              </a:ext>
            </a:extLst>
          </p:cNvPr>
          <p:cNvSpPr/>
          <p:nvPr/>
        </p:nvSpPr>
        <p:spPr>
          <a:xfrm>
            <a:off x="587822" y="4219962"/>
            <a:ext cx="10972800" cy="1876035"/>
          </a:xfrm>
          <a:prstGeom prst="roundRect">
            <a:avLst>
              <a:gd name="adj" fmla="val 5989"/>
            </a:avLst>
          </a:prstGeom>
          <a:solidFill>
            <a:schemeClr val="lt1"/>
          </a:solidFill>
          <a:ln w="9525" cap="flat" cmpd="sng">
            <a:solidFill>
              <a:srgbClr val="00336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9" name="Google Shape;528;p27">
            <a:extLst>
              <a:ext uri="{FF2B5EF4-FFF2-40B4-BE49-F238E27FC236}">
                <a16:creationId xmlns:a16="http://schemas.microsoft.com/office/drawing/2014/main" id="{E8142467-6F4C-49DF-D1F7-113CAB9FEC9C}"/>
              </a:ext>
            </a:extLst>
          </p:cNvPr>
          <p:cNvSpPr txBox="1"/>
          <p:nvPr/>
        </p:nvSpPr>
        <p:spPr>
          <a:xfrm>
            <a:off x="2436745" y="4071939"/>
            <a:ext cx="3993083" cy="368774"/>
          </a:xfrm>
          <a:prstGeom prst="rect">
            <a:avLst/>
          </a:prstGeom>
          <a:solidFill>
            <a:srgbClr val="003366"/>
          </a:solidFill>
          <a:ln>
            <a:noFill/>
          </a:ln>
        </p:spPr>
        <p:txBody>
          <a:bodyPr spcFirstLastPara="1" wrap="square" lIns="91425" tIns="45700" rIns="91425" bIns="45700" anchor="t" anchorCtr="0">
            <a:noAutofit/>
          </a:bodyPr>
          <a:lstStyle/>
          <a:p>
            <a:pPr lvl="0" algn="ctr">
              <a:lnSpc>
                <a:spcPct val="90000"/>
              </a:lnSpc>
              <a:buClr>
                <a:schemeClr val="lt1"/>
              </a:buClr>
              <a:buSzPts val="2100"/>
            </a:pPr>
            <a:r>
              <a:rPr lang="en-US" sz="2100" b="1">
                <a:solidFill>
                  <a:schemeClr val="lt1"/>
                </a:solidFill>
                <a:latin typeface="Lato"/>
                <a:ea typeface="Lato"/>
                <a:cs typeface="Lato"/>
                <a:sym typeface="Lato"/>
              </a:rPr>
              <a:t>Module điều khiển giọng nói</a:t>
            </a:r>
            <a:endParaRPr lang="en-US" sz="2400"/>
          </a:p>
        </p:txBody>
      </p:sp>
      <p:sp>
        <p:nvSpPr>
          <p:cNvPr id="10" name="Google Shape;529;p27">
            <a:extLst>
              <a:ext uri="{FF2B5EF4-FFF2-40B4-BE49-F238E27FC236}">
                <a16:creationId xmlns:a16="http://schemas.microsoft.com/office/drawing/2014/main" id="{3E88B5B0-2DF4-62B9-D70E-33FDB4874C1F}"/>
              </a:ext>
            </a:extLst>
          </p:cNvPr>
          <p:cNvSpPr txBox="1"/>
          <p:nvPr/>
        </p:nvSpPr>
        <p:spPr>
          <a:xfrm>
            <a:off x="638292" y="4416209"/>
            <a:ext cx="11193200" cy="127356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Tối ưu thời gian xử lý</a:t>
            </a:r>
          </a:p>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Dùng mô hình khởi động bằng wake word detection</a:t>
            </a:r>
          </a:p>
          <a:p>
            <a:pPr marL="228600" marR="0" lvl="0" indent="-228600" algn="l" rtl="0">
              <a:lnSpc>
                <a:spcPct val="15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Cơ chế lọc tiếng ồn khi thu âm</a:t>
            </a:r>
          </a:p>
        </p:txBody>
      </p:sp>
    </p:spTree>
    <p:extLst>
      <p:ext uri="{BB962C8B-B14F-4D97-AF65-F5344CB8AC3E}">
        <p14:creationId xmlns:p14="http://schemas.microsoft.com/office/powerpoint/2010/main" val="3875132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B8B1C-CD93-5254-2233-3E9AF7C41F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448D3-CCAE-C37A-DC56-759C40F0B6E8}"/>
              </a:ext>
            </a:extLst>
          </p:cNvPr>
          <p:cNvSpPr>
            <a:spLocks noGrp="1"/>
          </p:cNvSpPr>
          <p:nvPr>
            <p:ph type="title"/>
          </p:nvPr>
        </p:nvSpPr>
        <p:spPr/>
        <p:txBody>
          <a:bodyPr/>
          <a:lstStyle/>
          <a:p>
            <a:r>
              <a:rPr lang="en-US"/>
              <a:t>4. KẾT LUẬN – HƯỚNG PHÁT TRIỂN</a:t>
            </a:r>
          </a:p>
        </p:txBody>
      </p:sp>
      <p:sp>
        <p:nvSpPr>
          <p:cNvPr id="6" name="Slide Number Placeholder 5">
            <a:extLst>
              <a:ext uri="{FF2B5EF4-FFF2-40B4-BE49-F238E27FC236}">
                <a16:creationId xmlns:a16="http://schemas.microsoft.com/office/drawing/2014/main" id="{70C80636-CF31-8CCF-2A60-CF3EF447CCA9}"/>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4" name="TextBox 3">
            <a:extLst>
              <a:ext uri="{FF2B5EF4-FFF2-40B4-BE49-F238E27FC236}">
                <a16:creationId xmlns:a16="http://schemas.microsoft.com/office/drawing/2014/main" id="{7C322186-9CE4-32A4-D99D-82F067EB8F18}"/>
              </a:ext>
            </a:extLst>
          </p:cNvPr>
          <p:cNvSpPr txBox="1"/>
          <p:nvPr/>
        </p:nvSpPr>
        <p:spPr>
          <a:xfrm>
            <a:off x="338736" y="1007641"/>
            <a:ext cx="3498158" cy="461665"/>
          </a:xfrm>
          <a:prstGeom prst="rect">
            <a:avLst/>
          </a:prstGeom>
          <a:noFill/>
        </p:spPr>
        <p:txBody>
          <a:bodyPr wrap="square" rtlCol="0">
            <a:spAutoFit/>
          </a:bodyPr>
          <a:lstStyle/>
          <a:p>
            <a:r>
              <a:rPr lang="en-US" sz="2400" b="1">
                <a:solidFill>
                  <a:schemeClr val="tx2"/>
                </a:solidFill>
              </a:rPr>
              <a:t>4.2 Hướng phát triển</a:t>
            </a:r>
          </a:p>
        </p:txBody>
      </p:sp>
      <p:sp>
        <p:nvSpPr>
          <p:cNvPr id="3" name="Google Shape;527;p27">
            <a:extLst>
              <a:ext uri="{FF2B5EF4-FFF2-40B4-BE49-F238E27FC236}">
                <a16:creationId xmlns:a16="http://schemas.microsoft.com/office/drawing/2014/main" id="{09773E50-8E21-4648-6959-DEECD0E4EE00}"/>
              </a:ext>
            </a:extLst>
          </p:cNvPr>
          <p:cNvSpPr/>
          <p:nvPr/>
        </p:nvSpPr>
        <p:spPr>
          <a:xfrm>
            <a:off x="609594" y="1861389"/>
            <a:ext cx="10922342" cy="3378927"/>
          </a:xfrm>
          <a:prstGeom prst="roundRect">
            <a:avLst>
              <a:gd name="adj" fmla="val 5989"/>
            </a:avLst>
          </a:prstGeom>
          <a:solidFill>
            <a:schemeClr val="lt1"/>
          </a:solidFill>
          <a:ln w="9525" cap="flat" cmpd="sng">
            <a:solidFill>
              <a:srgbClr val="003366"/>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5" name="Google Shape;528;p27">
            <a:extLst>
              <a:ext uri="{FF2B5EF4-FFF2-40B4-BE49-F238E27FC236}">
                <a16:creationId xmlns:a16="http://schemas.microsoft.com/office/drawing/2014/main" id="{BD9CD41E-6036-C010-F696-9B9806239EC1}"/>
              </a:ext>
            </a:extLst>
          </p:cNvPr>
          <p:cNvSpPr txBox="1"/>
          <p:nvPr/>
        </p:nvSpPr>
        <p:spPr>
          <a:xfrm>
            <a:off x="2458518" y="1713366"/>
            <a:ext cx="4029368" cy="368774"/>
          </a:xfrm>
          <a:prstGeom prst="rect">
            <a:avLst/>
          </a:prstGeom>
          <a:solidFill>
            <a:srgbClr val="003366"/>
          </a:solid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2100"/>
              <a:buFont typeface="Lato"/>
              <a:buNone/>
            </a:pPr>
            <a:r>
              <a:rPr lang="en-US" sz="2100" b="1">
                <a:solidFill>
                  <a:schemeClr val="lt1"/>
                </a:solidFill>
                <a:latin typeface="Lato"/>
                <a:ea typeface="Lato"/>
                <a:cs typeface="Lato"/>
                <a:sym typeface="Lato"/>
              </a:rPr>
              <a:t>Smarthome Device</a:t>
            </a:r>
            <a:endParaRPr lang="en-US"/>
          </a:p>
        </p:txBody>
      </p:sp>
      <p:sp>
        <p:nvSpPr>
          <p:cNvPr id="7" name="Google Shape;529;p27">
            <a:extLst>
              <a:ext uri="{FF2B5EF4-FFF2-40B4-BE49-F238E27FC236}">
                <a16:creationId xmlns:a16="http://schemas.microsoft.com/office/drawing/2014/main" id="{2AA923A3-64B2-2235-59CC-8D0AD232B748}"/>
              </a:ext>
            </a:extLst>
          </p:cNvPr>
          <p:cNvSpPr txBox="1"/>
          <p:nvPr/>
        </p:nvSpPr>
        <p:spPr>
          <a:xfrm>
            <a:off x="660064" y="2057635"/>
            <a:ext cx="11027844" cy="2901227"/>
          </a:xfrm>
          <a:prstGeom prst="rect">
            <a:avLst/>
          </a:prstGeom>
          <a:noFill/>
          <a:ln>
            <a:noFill/>
          </a:ln>
        </p:spPr>
        <p:txBody>
          <a:bodyPr spcFirstLastPara="1" wrap="square" lIns="91425" tIns="45700" rIns="91425" bIns="45700" anchor="t" anchorCtr="0">
            <a:noAutofit/>
          </a:bodyPr>
          <a:lstStyle/>
          <a:p>
            <a:pPr marL="228600" marR="0" lvl="0" indent="-228600" algn="l" rtl="0">
              <a:lnSpc>
                <a:spcPct val="20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Thiết kế hệ thống để dễ dàng hơn khi thêm và cấu hình các thành phần mới.</a:t>
            </a:r>
          </a:p>
          <a:p>
            <a:pPr marL="228600" marR="0" lvl="0" indent="-228600" algn="l" rtl="0">
              <a:lnSpc>
                <a:spcPct val="20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Thêm các phương pháp bảo mật cho hệ thống khoá cửa như vân tay, gương mặt, …</a:t>
            </a:r>
          </a:p>
          <a:p>
            <a:pPr marL="228600" marR="0" lvl="0" indent="-228600" algn="l" rtl="0">
              <a:lnSpc>
                <a:spcPct val="200000"/>
              </a:lnSpc>
              <a:spcBef>
                <a:spcPts val="0"/>
              </a:spcBef>
              <a:spcAft>
                <a:spcPts val="0"/>
              </a:spcAft>
              <a:buClr>
                <a:srgbClr val="002060"/>
              </a:buClr>
              <a:buSzPts val="2100"/>
              <a:buFont typeface="Arial"/>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Thay đổi một số cơ chế (vd: dùng relay) khi triển khai ra thực tế.</a:t>
            </a:r>
          </a:p>
          <a:p>
            <a:pPr marL="228600" marR="0" lvl="0" indent="-228600" algn="l" rtl="0">
              <a:lnSpc>
                <a:spcPct val="150000"/>
              </a:lnSpc>
              <a:spcBef>
                <a:spcPts val="0"/>
              </a:spcBef>
              <a:spcAft>
                <a:spcPts val="0"/>
              </a:spcAft>
              <a:buClr>
                <a:srgbClr val="002060"/>
              </a:buClr>
              <a:buSzPts val="2100"/>
              <a:buFont typeface="Arial"/>
              <a:buChar char="•"/>
            </a:pPr>
            <a:endParaRPr sz="2100">
              <a:solidFill>
                <a:srgbClr val="002060"/>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72859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5" name="Google Shape;566;p30">
            <a:extLst>
              <a:ext uri="{FF2B5EF4-FFF2-40B4-BE49-F238E27FC236}">
                <a16:creationId xmlns:a16="http://schemas.microsoft.com/office/drawing/2014/main" id="{1736C15E-6D91-A577-415D-B0C9EC73041F}"/>
              </a:ext>
            </a:extLst>
          </p:cNvPr>
          <p:cNvSpPr txBox="1"/>
          <p:nvPr/>
        </p:nvSpPr>
        <p:spPr>
          <a:xfrm>
            <a:off x="5605763" y="2869457"/>
            <a:ext cx="5422456" cy="97130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6000"/>
              <a:buFont typeface="Lato"/>
              <a:buNone/>
            </a:pPr>
            <a:r>
              <a:rPr lang="en-US" sz="6000" b="1">
                <a:solidFill>
                  <a:srgbClr val="C00000"/>
                </a:solidFill>
                <a:latin typeface="Lato"/>
                <a:ea typeface="Lato"/>
                <a:cs typeface="Lato"/>
                <a:sym typeface="Lato"/>
              </a:rPr>
              <a:t>THANK YOU !</a:t>
            </a:r>
            <a:endParaRPr/>
          </a:p>
        </p:txBody>
      </p:sp>
    </p:spTree>
    <p:extLst>
      <p:ext uri="{BB962C8B-B14F-4D97-AF65-F5344CB8AC3E}">
        <p14:creationId xmlns:p14="http://schemas.microsoft.com/office/powerpoint/2010/main" val="485500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258297" y="2219413"/>
            <a:ext cx="10908895"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a:t>THIẾT KẾ VÀ TRIỂN KHAI HỆ THỐNG ĐIỀU KHIỂN NHÀ THÔNG MINH</a:t>
            </a:r>
          </a:p>
          <a:p>
            <a:endParaRPr lang="en-US" sz="4800" dirty="0"/>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258297" y="3865996"/>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Sinh viên:	Nguyễn Mạnh Dũng</a:t>
            </a:r>
          </a:p>
          <a:p>
            <a:r>
              <a:rPr lang="en-US" sz="2800" b="0"/>
              <a:t>MSSV: 	20213838 – ET1 07 K66</a:t>
            </a:r>
          </a:p>
          <a:p>
            <a:r>
              <a:rPr lang="en-US" sz="2800" b="0"/>
              <a:t>GVHD: 	TS. Trần Ngọc Tuấn</a:t>
            </a:r>
            <a:endParaRPr lang="en-US" sz="2800" b="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
        <p:nvSpPr>
          <p:cNvPr id="6" name="Title 6">
            <a:extLst>
              <a:ext uri="{FF2B5EF4-FFF2-40B4-BE49-F238E27FC236}">
                <a16:creationId xmlns:a16="http://schemas.microsoft.com/office/drawing/2014/main" id="{BEE1687B-1A21-69E8-D179-27CA07026890}"/>
              </a:ext>
            </a:extLst>
          </p:cNvPr>
          <p:cNvSpPr txBox="1">
            <a:spLocks/>
          </p:cNvSpPr>
          <p:nvPr/>
        </p:nvSpPr>
        <p:spPr>
          <a:xfrm>
            <a:off x="386633" y="1657749"/>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a:t>Đề tài:</a:t>
            </a:r>
            <a:endParaRPr lang="en-US" sz="2800" b="0" dirty="0"/>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04E8B-E1C6-B646-4F69-67341CFF19E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F378A3-3DC4-AD07-34FC-388B93AC38DB}"/>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2" name="Google Shape;572;p31">
            <a:extLst>
              <a:ext uri="{FF2B5EF4-FFF2-40B4-BE49-F238E27FC236}">
                <a16:creationId xmlns:a16="http://schemas.microsoft.com/office/drawing/2014/main" id="{EF351D49-AACB-4E77-06ED-2CDFA39137C8}"/>
              </a:ext>
            </a:extLst>
          </p:cNvPr>
          <p:cNvSpPr txBox="1"/>
          <p:nvPr/>
        </p:nvSpPr>
        <p:spPr>
          <a:xfrm>
            <a:off x="5605763" y="2869457"/>
            <a:ext cx="5422456" cy="97130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C00000"/>
              </a:buClr>
              <a:buSzPts val="6000"/>
              <a:buFont typeface="Lato"/>
              <a:buNone/>
            </a:pPr>
            <a:r>
              <a:rPr lang="en-US" sz="6000" b="1">
                <a:solidFill>
                  <a:srgbClr val="C00000"/>
                </a:solidFill>
                <a:latin typeface="Lato"/>
                <a:ea typeface="Lato"/>
                <a:cs typeface="Lato"/>
                <a:sym typeface="Lato"/>
              </a:rPr>
              <a:t>SLIDE BỔ TRỢ</a:t>
            </a:r>
            <a:endParaRPr/>
          </a:p>
        </p:txBody>
      </p:sp>
    </p:spTree>
    <p:extLst>
      <p:ext uri="{BB962C8B-B14F-4D97-AF65-F5344CB8AC3E}">
        <p14:creationId xmlns:p14="http://schemas.microsoft.com/office/powerpoint/2010/main" val="325068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5AD8A-1EA9-C7CE-D797-0A3D974FB86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34CFAC5-863F-C743-EE8D-B9564CC43E47}"/>
              </a:ext>
            </a:extLst>
          </p:cNvPr>
          <p:cNvSpPr>
            <a:spLocks noGrp="1"/>
          </p:cNvSpPr>
          <p:nvPr>
            <p:ph type="body" sz="quarter" idx="13"/>
          </p:nvPr>
        </p:nvSpPr>
        <p:spPr/>
        <p:txBody>
          <a:bodyPr/>
          <a:lstStyle/>
          <a:p>
            <a:r>
              <a:rPr lang="en-US"/>
              <a:t>Data gửi lên DTB được cấu hình thế nào.</a:t>
            </a:r>
          </a:p>
          <a:p>
            <a:r>
              <a:rPr lang="en-US"/>
              <a:t>Lấy mẫu kiểu gì – tại sao lại lấy như thế.</a:t>
            </a:r>
          </a:p>
          <a:p>
            <a:r>
              <a:rPr lang="en-US"/>
              <a:t>Nhiều module cách xa nhau thì sao.</a:t>
            </a:r>
          </a:p>
        </p:txBody>
      </p:sp>
      <p:sp>
        <p:nvSpPr>
          <p:cNvPr id="4" name="Slide Number Placeholder 3">
            <a:extLst>
              <a:ext uri="{FF2B5EF4-FFF2-40B4-BE49-F238E27FC236}">
                <a16:creationId xmlns:a16="http://schemas.microsoft.com/office/drawing/2014/main" id="{F8DD1CE8-660D-F65D-7BA2-062181F1E9B0}"/>
              </a:ext>
            </a:extLst>
          </p:cNvPr>
          <p:cNvSpPr>
            <a:spLocks noGrp="1"/>
          </p:cNvSpPr>
          <p:nvPr>
            <p:ph type="sldNum" sz="quarter" idx="12"/>
          </p:nvPr>
        </p:nvSpPr>
        <p:spPr/>
        <p:txBody>
          <a:bodyPr/>
          <a:lstStyle/>
          <a:p>
            <a:fld id="{9EA0BE3B-158A-4EDF-80DC-E394A0D1600F}" type="slidenum">
              <a:rPr lang="en-US" smtClean="0"/>
              <a:pPr/>
              <a:t>31</a:t>
            </a:fld>
            <a:endParaRPr lang="en-US"/>
          </a:p>
        </p:txBody>
      </p:sp>
    </p:spTree>
    <p:extLst>
      <p:ext uri="{BB962C8B-B14F-4D97-AF65-F5344CB8AC3E}">
        <p14:creationId xmlns:p14="http://schemas.microsoft.com/office/powerpoint/2010/main" val="3092516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79062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20E4B-FAE9-6C65-5763-9F181931B7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4B3EC9-FD1F-247D-C0AC-A55009C1A495}"/>
              </a:ext>
            </a:extLst>
          </p:cNvPr>
          <p:cNvSpPr>
            <a:spLocks noGrp="1"/>
          </p:cNvSpPr>
          <p:nvPr>
            <p:ph type="title"/>
          </p:nvPr>
        </p:nvSpPr>
        <p:spPr/>
        <p:txBody>
          <a:bodyPr/>
          <a:lstStyle/>
          <a:p>
            <a:endParaRPr lang="en-US"/>
          </a:p>
        </p:txBody>
      </p:sp>
      <p:pic>
        <p:nvPicPr>
          <p:cNvPr id="6" name="0625(1)">
            <a:hlinkClick r:id="" action="ppaction://media"/>
            <a:extLst>
              <a:ext uri="{FF2B5EF4-FFF2-40B4-BE49-F238E27FC236}">
                <a16:creationId xmlns:a16="http://schemas.microsoft.com/office/drawing/2014/main" id="{F6F5086D-548B-1799-2B7E-F295E1A028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0259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94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a:lstStyle/>
          <a:p>
            <a:r>
              <a:rPr lang="en-US"/>
              <a:t>NỘI DUNG TRÌNH BÀY</a:t>
            </a: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5</a:t>
            </a:fld>
            <a:endParaRPr lang="en-US"/>
          </a:p>
        </p:txBody>
      </p:sp>
      <p:sp>
        <p:nvSpPr>
          <p:cNvPr id="6" name="Google Shape;113;p5">
            <a:extLst>
              <a:ext uri="{FF2B5EF4-FFF2-40B4-BE49-F238E27FC236}">
                <a16:creationId xmlns:a16="http://schemas.microsoft.com/office/drawing/2014/main" id="{F239EB51-3C4A-35F3-EAC2-6DDB82F5AD2D}"/>
              </a:ext>
            </a:extLst>
          </p:cNvPr>
          <p:cNvSpPr/>
          <p:nvPr/>
        </p:nvSpPr>
        <p:spPr>
          <a:xfrm>
            <a:off x="778933" y="1884306"/>
            <a:ext cx="557107" cy="556256"/>
          </a:xfrm>
          <a:prstGeom prst="rect">
            <a:avLst/>
          </a:prstGeom>
          <a:solidFill>
            <a:srgbClr val="0033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lt1"/>
                </a:solidFill>
                <a:latin typeface="Lato"/>
                <a:ea typeface="Lato"/>
                <a:cs typeface="Lato"/>
                <a:sym typeface="Lato"/>
              </a:rPr>
              <a:t>1</a:t>
            </a:r>
            <a:endParaRPr sz="2400" b="1" i="0" u="none" strike="noStrike" cap="none">
              <a:solidFill>
                <a:schemeClr val="lt1"/>
              </a:solidFill>
              <a:latin typeface="Lato"/>
              <a:ea typeface="Lato"/>
              <a:cs typeface="Lato"/>
              <a:sym typeface="Lato"/>
            </a:endParaRPr>
          </a:p>
        </p:txBody>
      </p:sp>
      <p:sp>
        <p:nvSpPr>
          <p:cNvPr id="7" name="Google Shape;114;p5">
            <a:extLst>
              <a:ext uri="{FF2B5EF4-FFF2-40B4-BE49-F238E27FC236}">
                <a16:creationId xmlns:a16="http://schemas.microsoft.com/office/drawing/2014/main" id="{004D15C0-8EF1-F72E-99EE-361E9ADC383A}"/>
              </a:ext>
            </a:extLst>
          </p:cNvPr>
          <p:cNvSpPr txBox="1"/>
          <p:nvPr/>
        </p:nvSpPr>
        <p:spPr>
          <a:xfrm>
            <a:off x="1386510" y="1835837"/>
            <a:ext cx="4241800" cy="5733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i="0" u="none" strike="noStrike" cap="none">
                <a:solidFill>
                  <a:srgbClr val="003366"/>
                </a:solidFill>
                <a:latin typeface="Lato"/>
                <a:ea typeface="Lato"/>
                <a:cs typeface="Lato"/>
                <a:sym typeface="Lato"/>
              </a:rPr>
              <a:t>TỔNG QUAN DỰ ÁN</a:t>
            </a:r>
            <a:endParaRPr sz="2400" b="1" i="0" u="none" strike="noStrike" cap="none">
              <a:solidFill>
                <a:srgbClr val="003366"/>
              </a:solidFill>
              <a:latin typeface="Lato"/>
              <a:ea typeface="Lato"/>
              <a:cs typeface="Lato"/>
              <a:sym typeface="Lato"/>
            </a:endParaRPr>
          </a:p>
        </p:txBody>
      </p:sp>
      <p:sp>
        <p:nvSpPr>
          <p:cNvPr id="8" name="Google Shape;116;p5">
            <a:extLst>
              <a:ext uri="{FF2B5EF4-FFF2-40B4-BE49-F238E27FC236}">
                <a16:creationId xmlns:a16="http://schemas.microsoft.com/office/drawing/2014/main" id="{7D9B049C-C381-F3B7-70D0-A6F58550DF14}"/>
              </a:ext>
            </a:extLst>
          </p:cNvPr>
          <p:cNvSpPr txBox="1"/>
          <p:nvPr/>
        </p:nvSpPr>
        <p:spPr>
          <a:xfrm>
            <a:off x="1386510" y="2769829"/>
            <a:ext cx="6978000" cy="5733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i="0" u="none" strike="noStrike" cap="none">
                <a:solidFill>
                  <a:srgbClr val="003366"/>
                </a:solidFill>
                <a:latin typeface="Lato"/>
                <a:ea typeface="Lato"/>
                <a:cs typeface="Lato"/>
                <a:sym typeface="Lato"/>
              </a:rPr>
              <a:t>THIẾT KẾ - TRIỂN KHAI HỆ THỐNG</a:t>
            </a:r>
            <a:endParaRPr sz="2400" b="1" i="0" u="none" strike="noStrike" cap="none">
              <a:solidFill>
                <a:srgbClr val="003366"/>
              </a:solidFill>
              <a:latin typeface="Lato"/>
              <a:ea typeface="Lato"/>
              <a:cs typeface="Lato"/>
              <a:sym typeface="Lato"/>
            </a:endParaRPr>
          </a:p>
        </p:txBody>
      </p:sp>
      <p:sp>
        <p:nvSpPr>
          <p:cNvPr id="9" name="Google Shape;118;p5">
            <a:extLst>
              <a:ext uri="{FF2B5EF4-FFF2-40B4-BE49-F238E27FC236}">
                <a16:creationId xmlns:a16="http://schemas.microsoft.com/office/drawing/2014/main" id="{BBC26C42-4275-F6C2-CF0B-F450A3473A5A}"/>
              </a:ext>
            </a:extLst>
          </p:cNvPr>
          <p:cNvSpPr/>
          <p:nvPr/>
        </p:nvSpPr>
        <p:spPr>
          <a:xfrm>
            <a:off x="778933" y="2835176"/>
            <a:ext cx="557107" cy="556256"/>
          </a:xfrm>
          <a:prstGeom prst="rect">
            <a:avLst/>
          </a:prstGeom>
          <a:solidFill>
            <a:srgbClr val="0033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lt1"/>
                </a:solidFill>
                <a:latin typeface="Lato"/>
                <a:ea typeface="Lato"/>
                <a:cs typeface="Lato"/>
                <a:sym typeface="Lato"/>
              </a:rPr>
              <a:t>2</a:t>
            </a:r>
            <a:endParaRPr sz="2400" b="1" i="0" u="none" strike="noStrike" cap="none">
              <a:solidFill>
                <a:schemeClr val="lt1"/>
              </a:solidFill>
              <a:latin typeface="Lato"/>
              <a:ea typeface="Lato"/>
              <a:cs typeface="Lato"/>
              <a:sym typeface="Lato"/>
            </a:endParaRPr>
          </a:p>
        </p:txBody>
      </p:sp>
      <p:sp>
        <p:nvSpPr>
          <p:cNvPr id="10" name="Google Shape;115;p5">
            <a:extLst>
              <a:ext uri="{FF2B5EF4-FFF2-40B4-BE49-F238E27FC236}">
                <a16:creationId xmlns:a16="http://schemas.microsoft.com/office/drawing/2014/main" id="{B77856C9-268D-07CB-7A61-73489F3A3350}"/>
              </a:ext>
            </a:extLst>
          </p:cNvPr>
          <p:cNvSpPr txBox="1"/>
          <p:nvPr/>
        </p:nvSpPr>
        <p:spPr>
          <a:xfrm>
            <a:off x="1386510" y="3734910"/>
            <a:ext cx="4402477" cy="5733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i="0" u="none" strike="noStrike" cap="none">
                <a:solidFill>
                  <a:srgbClr val="003366"/>
                </a:solidFill>
                <a:latin typeface="Lato"/>
                <a:ea typeface="Lato"/>
                <a:cs typeface="Lato"/>
                <a:sym typeface="Lato"/>
              </a:rPr>
              <a:t>KIỂM THỬ - ĐÁNH GIÁ</a:t>
            </a:r>
            <a:endParaRPr sz="2400" b="1" i="0" u="none" strike="noStrike" cap="none">
              <a:solidFill>
                <a:srgbClr val="003366"/>
              </a:solidFill>
              <a:latin typeface="Lato"/>
              <a:ea typeface="Lato"/>
              <a:cs typeface="Lato"/>
              <a:sym typeface="Lato"/>
            </a:endParaRPr>
          </a:p>
        </p:txBody>
      </p:sp>
      <p:sp>
        <p:nvSpPr>
          <p:cNvPr id="11" name="Google Shape;119;p5">
            <a:extLst>
              <a:ext uri="{FF2B5EF4-FFF2-40B4-BE49-F238E27FC236}">
                <a16:creationId xmlns:a16="http://schemas.microsoft.com/office/drawing/2014/main" id="{A9694D6D-A1F1-8E1E-3BE0-D1E10521C09A}"/>
              </a:ext>
            </a:extLst>
          </p:cNvPr>
          <p:cNvSpPr/>
          <p:nvPr/>
        </p:nvSpPr>
        <p:spPr>
          <a:xfrm>
            <a:off x="778933" y="3786046"/>
            <a:ext cx="557107" cy="556256"/>
          </a:xfrm>
          <a:prstGeom prst="rect">
            <a:avLst/>
          </a:prstGeom>
          <a:solidFill>
            <a:srgbClr val="0033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lt1"/>
                </a:solidFill>
                <a:latin typeface="Lato"/>
                <a:ea typeface="Lato"/>
                <a:cs typeface="Lato"/>
                <a:sym typeface="Lato"/>
              </a:rPr>
              <a:t>3</a:t>
            </a:r>
            <a:endParaRPr sz="2400" b="1" i="0" u="none" strike="noStrike" cap="none">
              <a:solidFill>
                <a:schemeClr val="lt1"/>
              </a:solidFill>
              <a:latin typeface="Lato"/>
              <a:ea typeface="Lato"/>
              <a:cs typeface="Lato"/>
              <a:sym typeface="Lato"/>
            </a:endParaRPr>
          </a:p>
        </p:txBody>
      </p:sp>
      <p:sp>
        <p:nvSpPr>
          <p:cNvPr id="12" name="Google Shape;117;p5">
            <a:extLst>
              <a:ext uri="{FF2B5EF4-FFF2-40B4-BE49-F238E27FC236}">
                <a16:creationId xmlns:a16="http://schemas.microsoft.com/office/drawing/2014/main" id="{D58E0B3C-1BD4-8DDD-E8D3-AEF7E43D2F09}"/>
              </a:ext>
            </a:extLst>
          </p:cNvPr>
          <p:cNvSpPr txBox="1"/>
          <p:nvPr/>
        </p:nvSpPr>
        <p:spPr>
          <a:xfrm>
            <a:off x="1386510" y="4686322"/>
            <a:ext cx="5748808" cy="57336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i="0" u="none" strike="noStrike" cap="none">
                <a:solidFill>
                  <a:srgbClr val="003366"/>
                </a:solidFill>
                <a:latin typeface="Lato"/>
                <a:ea typeface="Lato"/>
                <a:cs typeface="Lato"/>
                <a:sym typeface="Lato"/>
              </a:rPr>
              <a:t>KẾT LUẬN - HƯỚNG PHÁT TRIỂN</a:t>
            </a:r>
            <a:endParaRPr sz="2400" b="1" i="0" u="none" strike="noStrike" cap="none">
              <a:solidFill>
                <a:srgbClr val="003366"/>
              </a:solidFill>
              <a:latin typeface="Lato"/>
              <a:ea typeface="Lato"/>
              <a:cs typeface="Lato"/>
              <a:sym typeface="Lato"/>
            </a:endParaRPr>
          </a:p>
        </p:txBody>
      </p:sp>
      <p:sp>
        <p:nvSpPr>
          <p:cNvPr id="13" name="Google Shape;120;p5">
            <a:extLst>
              <a:ext uri="{FF2B5EF4-FFF2-40B4-BE49-F238E27FC236}">
                <a16:creationId xmlns:a16="http://schemas.microsoft.com/office/drawing/2014/main" id="{ADFD11FE-749B-7A7A-865D-CCCB8BAE56C5}"/>
              </a:ext>
            </a:extLst>
          </p:cNvPr>
          <p:cNvSpPr/>
          <p:nvPr/>
        </p:nvSpPr>
        <p:spPr>
          <a:xfrm>
            <a:off x="778933" y="4736916"/>
            <a:ext cx="557107" cy="556256"/>
          </a:xfrm>
          <a:prstGeom prst="rect">
            <a:avLst/>
          </a:prstGeom>
          <a:solidFill>
            <a:srgbClr val="003366"/>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i="0" u="none" strike="noStrike" cap="none">
                <a:solidFill>
                  <a:schemeClr val="lt1"/>
                </a:solidFill>
                <a:latin typeface="Lato"/>
                <a:ea typeface="Lato"/>
                <a:cs typeface="Lato"/>
                <a:sym typeface="Lato"/>
              </a:rPr>
              <a:t>4</a:t>
            </a:r>
            <a:endParaRPr sz="2400" b="1" i="0" u="none" strike="noStrike" cap="none">
              <a:solidFill>
                <a:schemeClr val="lt1"/>
              </a:solidFill>
              <a:latin typeface="Lato"/>
              <a:ea typeface="Lato"/>
              <a:cs typeface="Lato"/>
              <a:sym typeface="Lato"/>
            </a:endParaRPr>
          </a:p>
        </p:txBody>
      </p:sp>
    </p:spTree>
    <p:extLst>
      <p:ext uri="{BB962C8B-B14F-4D97-AF65-F5344CB8AC3E}">
        <p14:creationId xmlns:p14="http://schemas.microsoft.com/office/powerpoint/2010/main" val="6408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1. TỔNG QUAN DỰ ÁN</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4" name="TextBox 3">
            <a:extLst>
              <a:ext uri="{FF2B5EF4-FFF2-40B4-BE49-F238E27FC236}">
                <a16:creationId xmlns:a16="http://schemas.microsoft.com/office/drawing/2014/main" id="{32A3C5E6-9FD0-A128-7B64-39FE620884B2}"/>
              </a:ext>
            </a:extLst>
          </p:cNvPr>
          <p:cNvSpPr txBox="1"/>
          <p:nvPr/>
        </p:nvSpPr>
        <p:spPr>
          <a:xfrm>
            <a:off x="338736" y="1007641"/>
            <a:ext cx="2805953" cy="461665"/>
          </a:xfrm>
          <a:prstGeom prst="rect">
            <a:avLst/>
          </a:prstGeom>
          <a:noFill/>
        </p:spPr>
        <p:txBody>
          <a:bodyPr wrap="square" rtlCol="0">
            <a:spAutoFit/>
          </a:bodyPr>
          <a:lstStyle/>
          <a:p>
            <a:r>
              <a:rPr lang="en-US" sz="2400" b="1">
                <a:solidFill>
                  <a:schemeClr val="tx2"/>
                </a:solidFill>
              </a:rPr>
              <a:t>1.1 Đặt vấn đề</a:t>
            </a:r>
          </a:p>
        </p:txBody>
      </p:sp>
      <p:sp>
        <p:nvSpPr>
          <p:cNvPr id="3" name="TextBox 2">
            <a:extLst>
              <a:ext uri="{FF2B5EF4-FFF2-40B4-BE49-F238E27FC236}">
                <a16:creationId xmlns:a16="http://schemas.microsoft.com/office/drawing/2014/main" id="{3348C77C-0D49-680E-FEA0-9C95646A8FA6}"/>
              </a:ext>
            </a:extLst>
          </p:cNvPr>
          <p:cNvSpPr txBox="1"/>
          <p:nvPr/>
        </p:nvSpPr>
        <p:spPr>
          <a:xfrm>
            <a:off x="338735" y="1775012"/>
            <a:ext cx="11560975" cy="47320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Sự phát triển của </a:t>
            </a:r>
            <a:r>
              <a:rPr lang="vi-VN" sz="2100" b="1" i="1">
                <a:solidFill>
                  <a:srgbClr val="002060"/>
                </a:solidFill>
                <a:latin typeface="Lato" panose="020F0502020204030203" pitchFamily="34" charset="0"/>
                <a:ea typeface="Lato" panose="020F0502020204030203" pitchFamily="34" charset="0"/>
                <a:cs typeface="Lato" panose="020F0502020204030203" pitchFamily="34" charset="0"/>
              </a:rPr>
              <a:t>IoT</a:t>
            </a:r>
            <a:r>
              <a:rPr lang="vi-VN" sz="210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100">
                <a:solidFill>
                  <a:srgbClr val="002060"/>
                </a:solidFill>
                <a:latin typeface="Lato" panose="020F0502020204030203" pitchFamily="34" charset="0"/>
                <a:ea typeface="Lato" panose="020F0502020204030203" pitchFamily="34" charset="0"/>
                <a:cs typeface="Lato" panose="020F0502020204030203" pitchFamily="34" charset="0"/>
              </a:rPr>
              <a:t>&amp;</a:t>
            </a:r>
            <a:r>
              <a:rPr lang="vi-VN" sz="2100">
                <a:solidFill>
                  <a:srgbClr val="002060"/>
                </a:solidFill>
                <a:latin typeface="Lato" panose="020F0502020204030203" pitchFamily="34" charset="0"/>
                <a:ea typeface="Lato" panose="020F0502020204030203" pitchFamily="34" charset="0"/>
                <a:cs typeface="Lato" panose="020F0502020204030203" pitchFamily="34" charset="0"/>
              </a:rPr>
              <a:t> </a:t>
            </a:r>
            <a:r>
              <a:rPr lang="en-US" sz="2100" b="1" i="1">
                <a:solidFill>
                  <a:srgbClr val="002060"/>
                </a:solidFill>
                <a:latin typeface="Lato" panose="020F0502020204030203" pitchFamily="34" charset="0"/>
                <a:ea typeface="Lato" panose="020F0502020204030203" pitchFamily="34" charset="0"/>
                <a:cs typeface="Lato" panose="020F0502020204030203" pitchFamily="34" charset="0"/>
              </a:rPr>
              <a:t>AI</a:t>
            </a:r>
            <a:r>
              <a:rPr lang="en-US" sz="210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100">
                <a:solidFill>
                  <a:srgbClr val="002060"/>
                </a:solidFill>
                <a:latin typeface="Lato" panose="020F0502020204030203" pitchFamily="34" charset="0"/>
                <a:ea typeface="Lato" panose="020F0502020204030203" pitchFamily="34" charset="0"/>
                <a:cs typeface="Lato" panose="020F0502020204030203" pitchFamily="34" charset="0"/>
              </a:rPr>
              <a:t>đang tạo ra nhu cầu lớn về các giải pháp tự động hóa trong gia đình.</a:t>
            </a:r>
          </a:p>
          <a:p>
            <a:pPr marL="285750" indent="-285750">
              <a:lnSpc>
                <a:spcPct val="150000"/>
              </a:lnSpc>
              <a:buFont typeface="Arial" panose="020B0604020202020204" pitchFamily="34" charset="0"/>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Cuộc sống hiện đại đặt ra yêu cầu về </a:t>
            </a:r>
            <a:r>
              <a:rPr lang="vi-VN" sz="2100" b="1" i="1">
                <a:solidFill>
                  <a:srgbClr val="002060"/>
                </a:solidFill>
                <a:latin typeface="Lato" panose="020F0502020204030203" pitchFamily="34" charset="0"/>
                <a:ea typeface="Lato" panose="020F0502020204030203" pitchFamily="34" charset="0"/>
                <a:cs typeface="Lato" panose="020F0502020204030203" pitchFamily="34" charset="0"/>
              </a:rPr>
              <a:t>an toàn</a:t>
            </a:r>
            <a:r>
              <a:rPr lang="vi-VN" sz="2100">
                <a:solidFill>
                  <a:srgbClr val="002060"/>
                </a:solidFill>
                <a:latin typeface="Lato" panose="020F0502020204030203" pitchFamily="34" charset="0"/>
                <a:ea typeface="Lato" panose="020F0502020204030203" pitchFamily="34" charset="0"/>
                <a:cs typeface="Lato" panose="020F0502020204030203" pitchFamily="34" charset="0"/>
              </a:rPr>
              <a:t>, </a:t>
            </a:r>
            <a:r>
              <a:rPr lang="vi-VN" sz="2100" b="1" i="1">
                <a:solidFill>
                  <a:srgbClr val="002060"/>
                </a:solidFill>
                <a:latin typeface="Lato" panose="020F0502020204030203" pitchFamily="34" charset="0"/>
                <a:ea typeface="Lato" panose="020F0502020204030203" pitchFamily="34" charset="0"/>
                <a:cs typeface="Lato" panose="020F0502020204030203" pitchFamily="34" charset="0"/>
              </a:rPr>
              <a:t>tiện nghi </a:t>
            </a:r>
            <a:r>
              <a:rPr lang="vi-VN" sz="2100">
                <a:solidFill>
                  <a:srgbClr val="002060"/>
                </a:solidFill>
                <a:latin typeface="Lato" panose="020F0502020204030203" pitchFamily="34" charset="0"/>
                <a:ea typeface="Lato" panose="020F0502020204030203" pitchFamily="34" charset="0"/>
                <a:cs typeface="Lato" panose="020F0502020204030203" pitchFamily="34" charset="0"/>
              </a:rPr>
              <a:t>và </a:t>
            </a:r>
            <a:r>
              <a:rPr lang="vi-VN" sz="2100" b="1" i="1">
                <a:solidFill>
                  <a:srgbClr val="002060"/>
                </a:solidFill>
                <a:latin typeface="Lato" panose="020F0502020204030203" pitchFamily="34" charset="0"/>
                <a:ea typeface="Lato" panose="020F0502020204030203" pitchFamily="34" charset="0"/>
                <a:cs typeface="Lato" panose="020F0502020204030203" pitchFamily="34" charset="0"/>
              </a:rPr>
              <a:t>tiết kiệm </a:t>
            </a:r>
            <a:r>
              <a:rPr lang="vi-VN" sz="2100">
                <a:solidFill>
                  <a:srgbClr val="002060"/>
                </a:solidFill>
                <a:latin typeface="Lato" panose="020F0502020204030203" pitchFamily="34" charset="0"/>
                <a:ea typeface="Lato" panose="020F0502020204030203" pitchFamily="34" charset="0"/>
                <a:cs typeface="Lato" panose="020F0502020204030203" pitchFamily="34" charset="0"/>
              </a:rPr>
              <a:t>năng lượng trong sinh hoạt hằng ngày.</a:t>
            </a:r>
            <a:endParaRPr lang="en-US" sz="210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Font typeface="Arial" panose="020B0604020202020204" pitchFamily="34" charset="0"/>
              <a:buChar char="•"/>
            </a:pPr>
            <a:endParaRPr lang="en-US" sz="210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150000"/>
              </a:lnSpc>
            </a:pPr>
            <a:r>
              <a:rPr lang="en-US" sz="2100" b="1">
                <a:solidFill>
                  <a:srgbClr val="002060"/>
                </a:solidFill>
                <a:latin typeface="Lato" panose="020F0502020204030203" pitchFamily="34" charset="0"/>
                <a:ea typeface="Lato" panose="020F0502020204030203" pitchFamily="34" charset="0"/>
                <a:cs typeface="Lato" panose="020F0502020204030203" pitchFamily="34" charset="0"/>
              </a:rPr>
              <a:t>-&gt; </a:t>
            </a:r>
            <a:r>
              <a:rPr lang="vi-VN" sz="2100" b="1">
                <a:solidFill>
                  <a:srgbClr val="002060"/>
                </a:solidFill>
                <a:latin typeface="Lato" panose="020F0502020204030203" pitchFamily="34" charset="0"/>
                <a:ea typeface="Lato" panose="020F0502020204030203" pitchFamily="34" charset="0"/>
                <a:cs typeface="Lato" panose="020F0502020204030203" pitchFamily="34" charset="0"/>
              </a:rPr>
              <a:t>Nhà thông minh (Smart Home)</a:t>
            </a:r>
            <a:r>
              <a:rPr lang="vi-VN" sz="2100">
                <a:solidFill>
                  <a:srgbClr val="002060"/>
                </a:solidFill>
                <a:latin typeface="Lato" panose="020F0502020204030203" pitchFamily="34" charset="0"/>
                <a:ea typeface="Lato" panose="020F0502020204030203" pitchFamily="34" charset="0"/>
                <a:cs typeface="Lato" panose="020F0502020204030203" pitchFamily="34" charset="0"/>
              </a:rPr>
              <a:t> ra đời như một xu hướng tất yếu, giúp:</a:t>
            </a:r>
          </a:p>
          <a:p>
            <a:pPr marL="742950" lvl="1" indent="-285750">
              <a:lnSpc>
                <a:spcPct val="150000"/>
              </a:lnSpc>
              <a:buFont typeface="Wingdings" panose="05000000000000000000" pitchFamily="2" charset="2"/>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Điều khiển thiết bị từ xa</a:t>
            </a:r>
          </a:p>
          <a:p>
            <a:pPr marL="742950" lvl="1" indent="-285750">
              <a:lnSpc>
                <a:spcPct val="150000"/>
              </a:lnSpc>
              <a:buFont typeface="Wingdings" panose="05000000000000000000" pitchFamily="2" charset="2"/>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Giám sát và cảnh báo thời gian thực</a:t>
            </a:r>
          </a:p>
          <a:p>
            <a:pPr marL="742950" lvl="1" indent="-285750">
              <a:lnSpc>
                <a:spcPct val="150000"/>
              </a:lnSpc>
              <a:buFont typeface="Wingdings" panose="05000000000000000000" pitchFamily="2" charset="2"/>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Tối ưu trải nghiệm người dùng</a:t>
            </a:r>
            <a:endParaRPr lang="en-US" sz="2100">
              <a:solidFill>
                <a:srgbClr val="002060"/>
              </a:solidFill>
              <a:latin typeface="Lato" panose="020F0502020204030203" pitchFamily="34" charset="0"/>
              <a:ea typeface="Lato" panose="020F0502020204030203" pitchFamily="34" charset="0"/>
              <a:cs typeface="Lato" panose="020F0502020204030203" pitchFamily="34" charset="0"/>
            </a:endParaRPr>
          </a:p>
          <a:p>
            <a:pPr marL="742950" lvl="1" indent="-285750">
              <a:lnSpc>
                <a:spcPct val="150000"/>
              </a:lnSpc>
              <a:buFont typeface="Wingdings" panose="05000000000000000000" pitchFamily="2" charset="2"/>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a:t>
            </a:r>
            <a:endParaRPr lang="vi-VN" sz="2100">
              <a:solidFill>
                <a:srgbClr val="002060"/>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endParaRPr lang="en-US">
              <a:solidFill>
                <a:srgbClr val="002060"/>
              </a:solidFill>
            </a:endParaRPr>
          </a:p>
        </p:txBody>
      </p:sp>
    </p:spTree>
    <p:extLst>
      <p:ext uri="{BB962C8B-B14F-4D97-AF65-F5344CB8AC3E}">
        <p14:creationId xmlns:p14="http://schemas.microsoft.com/office/powerpoint/2010/main" val="3505952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2E705-DFB3-961B-E0CF-B04A5810FF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341C7-19C8-CDA8-8C76-BCC460DFF17B}"/>
              </a:ext>
            </a:extLst>
          </p:cNvPr>
          <p:cNvSpPr>
            <a:spLocks noGrp="1"/>
          </p:cNvSpPr>
          <p:nvPr>
            <p:ph type="title"/>
          </p:nvPr>
        </p:nvSpPr>
        <p:spPr/>
        <p:txBody>
          <a:bodyPr/>
          <a:lstStyle/>
          <a:p>
            <a:r>
              <a:rPr lang="en-US"/>
              <a:t>1. TỔNG QUAN DỰ ÁN</a:t>
            </a:r>
          </a:p>
        </p:txBody>
      </p:sp>
      <p:sp>
        <p:nvSpPr>
          <p:cNvPr id="6" name="Slide Number Placeholder 5">
            <a:extLst>
              <a:ext uri="{FF2B5EF4-FFF2-40B4-BE49-F238E27FC236}">
                <a16:creationId xmlns:a16="http://schemas.microsoft.com/office/drawing/2014/main" id="{3FF95D63-088E-7750-95EC-E76F62208290}"/>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4" name="TextBox 3">
            <a:extLst>
              <a:ext uri="{FF2B5EF4-FFF2-40B4-BE49-F238E27FC236}">
                <a16:creationId xmlns:a16="http://schemas.microsoft.com/office/drawing/2014/main" id="{E00CA5EF-EF61-2F23-3FCF-087B1C97EDB3}"/>
              </a:ext>
            </a:extLst>
          </p:cNvPr>
          <p:cNvSpPr txBox="1"/>
          <p:nvPr/>
        </p:nvSpPr>
        <p:spPr>
          <a:xfrm>
            <a:off x="338736" y="1007641"/>
            <a:ext cx="2805953" cy="461665"/>
          </a:xfrm>
          <a:prstGeom prst="rect">
            <a:avLst/>
          </a:prstGeom>
          <a:noFill/>
        </p:spPr>
        <p:txBody>
          <a:bodyPr wrap="square" rtlCol="0">
            <a:spAutoFit/>
          </a:bodyPr>
          <a:lstStyle/>
          <a:p>
            <a:r>
              <a:rPr lang="en-US" sz="2400" b="1">
                <a:solidFill>
                  <a:schemeClr val="tx2"/>
                </a:solidFill>
              </a:rPr>
              <a:t>1.1 Đặt vấn đề</a:t>
            </a:r>
          </a:p>
        </p:txBody>
      </p:sp>
      <p:pic>
        <p:nvPicPr>
          <p:cNvPr id="11" name="Picture 10" descr="A graph with different colored bars&#10;&#10;AI-generated content may be incorrect.">
            <a:extLst>
              <a:ext uri="{FF2B5EF4-FFF2-40B4-BE49-F238E27FC236}">
                <a16:creationId xmlns:a16="http://schemas.microsoft.com/office/drawing/2014/main" id="{8C1E4753-6EA3-2A74-A861-149841DFD3A3}"/>
              </a:ext>
            </a:extLst>
          </p:cNvPr>
          <p:cNvPicPr>
            <a:picLocks noChangeAspect="1"/>
          </p:cNvPicPr>
          <p:nvPr/>
        </p:nvPicPr>
        <p:blipFill>
          <a:blip r:embed="rId3">
            <a:extLst>
              <a:ext uri="{28A0092B-C50C-407E-A947-70E740481C1C}">
                <a14:useLocalDpi xmlns:a14="http://schemas.microsoft.com/office/drawing/2010/main" val="0"/>
              </a:ext>
            </a:extLst>
          </a:blip>
          <a:srcRect r="4398"/>
          <a:stretch>
            <a:fillRect/>
          </a:stretch>
        </p:blipFill>
        <p:spPr>
          <a:xfrm>
            <a:off x="5678424" y="1406208"/>
            <a:ext cx="6348984" cy="4229100"/>
          </a:xfrm>
          <a:prstGeom prst="rect">
            <a:avLst/>
          </a:prstGeom>
        </p:spPr>
      </p:pic>
      <p:sp>
        <p:nvSpPr>
          <p:cNvPr id="12" name="TextBox 11">
            <a:extLst>
              <a:ext uri="{FF2B5EF4-FFF2-40B4-BE49-F238E27FC236}">
                <a16:creationId xmlns:a16="http://schemas.microsoft.com/office/drawing/2014/main" id="{7F7E246A-EE7E-0A17-5160-BB3950B7D149}"/>
              </a:ext>
            </a:extLst>
          </p:cNvPr>
          <p:cNvSpPr txBox="1"/>
          <p:nvPr/>
        </p:nvSpPr>
        <p:spPr>
          <a:xfrm>
            <a:off x="338736" y="1928306"/>
            <a:ext cx="5339688" cy="2588914"/>
          </a:xfrm>
          <a:prstGeom prst="rect">
            <a:avLst/>
          </a:prstGeom>
          <a:noFill/>
        </p:spPr>
        <p:txBody>
          <a:bodyPr wrap="square" rtlCol="0">
            <a:spAutoFit/>
          </a:bodyPr>
          <a:lstStyle/>
          <a:p>
            <a:pPr>
              <a:lnSpc>
                <a:spcPct val="114000"/>
              </a:lnSpc>
            </a:pPr>
            <a:r>
              <a:rPr lang="en-US" b="1" i="1">
                <a:solidFill>
                  <a:srgbClr val="002060"/>
                </a:solidFill>
                <a:latin typeface="Lato" panose="020F0502020204030203" pitchFamily="34" charset="0"/>
                <a:ea typeface="Lato" panose="020F0502020204030203" pitchFamily="34" charset="0"/>
                <a:cs typeface="Lato" panose="020F0502020204030203" pitchFamily="34" charset="0"/>
              </a:rPr>
              <a:t>Trên thế giới:</a:t>
            </a:r>
          </a:p>
          <a:p>
            <a:pPr marL="285750" indent="-285750">
              <a:lnSpc>
                <a:spcPct val="114000"/>
              </a:lnSpc>
              <a:buFont typeface="Arial" panose="020B0604020202020204" pitchFamily="34" charset="0"/>
              <a:buChar char="•"/>
            </a:pPr>
            <a:r>
              <a:rPr lang="en-US">
                <a:solidFill>
                  <a:srgbClr val="002060"/>
                </a:solidFill>
                <a:latin typeface="Lato" panose="020F0502020204030203" pitchFamily="34" charset="0"/>
                <a:ea typeface="Lato" panose="020F0502020204030203" pitchFamily="34" charset="0"/>
                <a:cs typeface="Lato" panose="020F0502020204030203" pitchFamily="34" charset="0"/>
              </a:rPr>
              <a:t>Doanh thu: 154,4 tỷ USD năm 2024 ,  	     	         231,6 tỷ USD năm 2028 (dự kiến)</a:t>
            </a:r>
          </a:p>
          <a:p>
            <a:pPr>
              <a:lnSpc>
                <a:spcPct val="114000"/>
              </a:lnSpc>
            </a:pPr>
            <a:endParaRPr lang="en-US">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114000"/>
              </a:lnSpc>
            </a:pPr>
            <a:r>
              <a:rPr lang="en-US" b="1" i="1">
                <a:solidFill>
                  <a:srgbClr val="002060"/>
                </a:solidFill>
                <a:latin typeface="Lato" panose="020F0502020204030203" pitchFamily="34" charset="0"/>
                <a:ea typeface="Lato" panose="020F0502020204030203" pitchFamily="34" charset="0"/>
                <a:cs typeface="Lato" panose="020F0502020204030203" pitchFamily="34" charset="0"/>
              </a:rPr>
              <a:t>Tại Việt Nam: </a:t>
            </a:r>
          </a:p>
          <a:p>
            <a:pPr marL="285750" indent="-285750">
              <a:lnSpc>
                <a:spcPct val="114000"/>
              </a:lnSpc>
              <a:buFont typeface="Arial" panose="020B0604020202020204" pitchFamily="34" charset="0"/>
              <a:buChar char="•"/>
            </a:pPr>
            <a:r>
              <a:rPr lang="en-US">
                <a:solidFill>
                  <a:srgbClr val="002060"/>
                </a:solidFill>
                <a:latin typeface="Lato" panose="020F0502020204030203" pitchFamily="34" charset="0"/>
                <a:ea typeface="Lato" panose="020F0502020204030203" pitchFamily="34" charset="0"/>
                <a:cs typeface="Lato" panose="020F0502020204030203" pitchFamily="34" charset="0"/>
              </a:rPr>
              <a:t>Trọn gói khoảng 14 – 25 triệu </a:t>
            </a:r>
          </a:p>
          <a:p>
            <a:pPr marL="285750" indent="-285750">
              <a:lnSpc>
                <a:spcPct val="114000"/>
              </a:lnSpc>
              <a:buFont typeface="Arial" panose="020B0604020202020204" pitchFamily="34" charset="0"/>
              <a:buChar char="•"/>
            </a:pPr>
            <a:r>
              <a:rPr lang="en-US">
                <a:solidFill>
                  <a:srgbClr val="002060"/>
                </a:solidFill>
                <a:latin typeface="Lato" panose="020F0502020204030203" pitchFamily="34" charset="0"/>
                <a:ea typeface="Lato" panose="020F0502020204030203" pitchFamily="34" charset="0"/>
                <a:cs typeface="Lato" panose="020F0502020204030203" pitchFamily="34" charset="0"/>
              </a:rPr>
              <a:t>Doanh thu: 358.6 triệu USD năm 2024</a:t>
            </a:r>
          </a:p>
          <a:p>
            <a:pPr>
              <a:lnSpc>
                <a:spcPct val="114000"/>
              </a:lnSpc>
            </a:pPr>
            <a:r>
              <a:rPr lang="en-US">
                <a:solidFill>
                  <a:srgbClr val="002060"/>
                </a:solidFill>
                <a:latin typeface="Lato" panose="020F0502020204030203" pitchFamily="34" charset="0"/>
                <a:ea typeface="Lato" panose="020F0502020204030203" pitchFamily="34" charset="0"/>
                <a:cs typeface="Lato" panose="020F0502020204030203" pitchFamily="34" charset="0"/>
              </a:rPr>
              <a:t>	         506.4 triệu USD năm 2028 (dự kiến)</a:t>
            </a:r>
          </a:p>
        </p:txBody>
      </p:sp>
    </p:spTree>
    <p:extLst>
      <p:ext uri="{BB962C8B-B14F-4D97-AF65-F5344CB8AC3E}">
        <p14:creationId xmlns:p14="http://schemas.microsoft.com/office/powerpoint/2010/main" val="2243347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809A4-7E89-38FE-75D0-E4ECA9CA90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8A947-C246-8DA6-B770-DF6474FBA1E5}"/>
              </a:ext>
            </a:extLst>
          </p:cNvPr>
          <p:cNvSpPr>
            <a:spLocks noGrp="1"/>
          </p:cNvSpPr>
          <p:nvPr>
            <p:ph type="title"/>
          </p:nvPr>
        </p:nvSpPr>
        <p:spPr/>
        <p:txBody>
          <a:bodyPr/>
          <a:lstStyle/>
          <a:p>
            <a:r>
              <a:rPr lang="en-US"/>
              <a:t>1. TỔNG QUAN DỰ ÁN</a:t>
            </a:r>
          </a:p>
        </p:txBody>
      </p:sp>
      <p:sp>
        <p:nvSpPr>
          <p:cNvPr id="6" name="Slide Number Placeholder 5">
            <a:extLst>
              <a:ext uri="{FF2B5EF4-FFF2-40B4-BE49-F238E27FC236}">
                <a16:creationId xmlns:a16="http://schemas.microsoft.com/office/drawing/2014/main" id="{4AD9B2D0-9A19-F065-F0A8-7BC62F9FD125}"/>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4" name="TextBox 3">
            <a:extLst>
              <a:ext uri="{FF2B5EF4-FFF2-40B4-BE49-F238E27FC236}">
                <a16:creationId xmlns:a16="http://schemas.microsoft.com/office/drawing/2014/main" id="{85045E4F-831C-5838-5211-D6C4E48EC1A5}"/>
              </a:ext>
            </a:extLst>
          </p:cNvPr>
          <p:cNvSpPr txBox="1"/>
          <p:nvPr/>
        </p:nvSpPr>
        <p:spPr>
          <a:xfrm>
            <a:off x="338736" y="1007641"/>
            <a:ext cx="3498158" cy="461665"/>
          </a:xfrm>
          <a:prstGeom prst="rect">
            <a:avLst/>
          </a:prstGeom>
          <a:noFill/>
        </p:spPr>
        <p:txBody>
          <a:bodyPr wrap="square" rtlCol="0">
            <a:spAutoFit/>
          </a:bodyPr>
          <a:lstStyle/>
          <a:p>
            <a:r>
              <a:rPr lang="en-US" sz="2400" b="1">
                <a:solidFill>
                  <a:schemeClr val="tx2"/>
                </a:solidFill>
              </a:rPr>
              <a:t>1.2 Mục tiêu của đồ án</a:t>
            </a:r>
          </a:p>
        </p:txBody>
      </p:sp>
      <p:sp>
        <p:nvSpPr>
          <p:cNvPr id="8" name="TextBox 7">
            <a:extLst>
              <a:ext uri="{FF2B5EF4-FFF2-40B4-BE49-F238E27FC236}">
                <a16:creationId xmlns:a16="http://schemas.microsoft.com/office/drawing/2014/main" id="{8C0B79A3-0484-BDD7-83DC-B1B50DCD7CCE}"/>
              </a:ext>
            </a:extLst>
          </p:cNvPr>
          <p:cNvSpPr txBox="1"/>
          <p:nvPr/>
        </p:nvSpPr>
        <p:spPr>
          <a:xfrm>
            <a:off x="919950" y="1595218"/>
            <a:ext cx="8369194" cy="4446730"/>
          </a:xfrm>
          <a:prstGeom prst="rect">
            <a:avLst/>
          </a:prstGeom>
          <a:noFill/>
        </p:spPr>
        <p:txBody>
          <a:bodyPr wrap="square" rtlCol="0">
            <a:spAutoFit/>
          </a:bodyPr>
          <a:lstStyle/>
          <a:p>
            <a:pPr>
              <a:lnSpc>
                <a:spcPct val="200000"/>
              </a:lnSpc>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Xây dựng mô hình và hệ thống điều khiển nhà thông minh:</a:t>
            </a:r>
          </a:p>
          <a:p>
            <a:pPr marL="342900" indent="-34290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Điều khiển thiết bị từ xa qua ứng dụng Android.</a:t>
            </a:r>
          </a:p>
          <a:p>
            <a:pPr marL="342900" indent="-34290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Điều khiển bằng giọng nói tiếng Việt.</a:t>
            </a:r>
          </a:p>
          <a:p>
            <a:pPr marL="342900" indent="-34290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Giám sát dữ liệu và cảnh báo sự kiện theo thời gian thực.</a:t>
            </a:r>
          </a:p>
          <a:p>
            <a:pPr marL="342900" indent="-34290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Xây dựng mô hình thử nghiệm các tính năng.</a:t>
            </a:r>
          </a:p>
          <a:p>
            <a:pPr>
              <a:lnSpc>
                <a:spcPct val="200000"/>
              </a:lnSpc>
            </a:pPr>
            <a:endParaRPr lang="en-US" sz="2100">
              <a:solidFill>
                <a:srgbClr val="002060"/>
              </a:solidFill>
              <a:latin typeface="Lato" panose="020F0502020204030203" pitchFamily="34" charset="0"/>
              <a:ea typeface="Lato" panose="020F0502020204030203" pitchFamily="34" charset="0"/>
              <a:cs typeface="Lato" panose="020F0502020204030203" pitchFamily="34" charset="0"/>
            </a:endParaRPr>
          </a:p>
          <a:p>
            <a:pPr>
              <a:lnSpc>
                <a:spcPct val="200000"/>
              </a:lnSpc>
            </a:pPr>
            <a:endParaRPr lang="en-US"/>
          </a:p>
        </p:txBody>
      </p:sp>
    </p:spTree>
    <p:extLst>
      <p:ext uri="{BB962C8B-B14F-4D97-AF65-F5344CB8AC3E}">
        <p14:creationId xmlns:p14="http://schemas.microsoft.com/office/powerpoint/2010/main" val="2548061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88F93-68B4-6CC7-E3B1-4059D2F10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2C0D56-57AB-5273-E9CF-6E81EE5801B2}"/>
              </a:ext>
            </a:extLst>
          </p:cNvPr>
          <p:cNvSpPr>
            <a:spLocks noGrp="1"/>
          </p:cNvSpPr>
          <p:nvPr>
            <p:ph type="title"/>
          </p:nvPr>
        </p:nvSpPr>
        <p:spPr/>
        <p:txBody>
          <a:bodyPr/>
          <a:lstStyle/>
          <a:p>
            <a:r>
              <a:rPr lang="en-US"/>
              <a:t>2. THIẾT KẾ - TRIỂN KHAI HỆ THỐNG</a:t>
            </a:r>
          </a:p>
        </p:txBody>
      </p:sp>
      <p:sp>
        <p:nvSpPr>
          <p:cNvPr id="6" name="Slide Number Placeholder 5">
            <a:extLst>
              <a:ext uri="{FF2B5EF4-FFF2-40B4-BE49-F238E27FC236}">
                <a16:creationId xmlns:a16="http://schemas.microsoft.com/office/drawing/2014/main" id="{6F41795C-93B0-3E8B-6D0C-3807757AED62}"/>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4" name="TextBox 3">
            <a:extLst>
              <a:ext uri="{FF2B5EF4-FFF2-40B4-BE49-F238E27FC236}">
                <a16:creationId xmlns:a16="http://schemas.microsoft.com/office/drawing/2014/main" id="{734E47F6-9FC3-E2D6-12D4-F44D54A7F881}"/>
              </a:ext>
            </a:extLst>
          </p:cNvPr>
          <p:cNvSpPr txBox="1"/>
          <p:nvPr/>
        </p:nvSpPr>
        <p:spPr>
          <a:xfrm>
            <a:off x="338735" y="1007641"/>
            <a:ext cx="4170511" cy="461665"/>
          </a:xfrm>
          <a:prstGeom prst="rect">
            <a:avLst/>
          </a:prstGeom>
          <a:noFill/>
        </p:spPr>
        <p:txBody>
          <a:bodyPr wrap="square" rtlCol="0">
            <a:spAutoFit/>
          </a:bodyPr>
          <a:lstStyle/>
          <a:p>
            <a:r>
              <a:rPr lang="en-US" sz="2400" b="1">
                <a:solidFill>
                  <a:schemeClr val="tx2"/>
                </a:solidFill>
              </a:rPr>
              <a:t>2.1 Yêu cầu chung của hệ thống</a:t>
            </a:r>
          </a:p>
        </p:txBody>
      </p:sp>
      <p:sp>
        <p:nvSpPr>
          <p:cNvPr id="3" name="TextBox 2">
            <a:extLst>
              <a:ext uri="{FF2B5EF4-FFF2-40B4-BE49-F238E27FC236}">
                <a16:creationId xmlns:a16="http://schemas.microsoft.com/office/drawing/2014/main" id="{C3C464FE-70AE-34E6-990A-AFD7211A4284}"/>
              </a:ext>
            </a:extLst>
          </p:cNvPr>
          <p:cNvSpPr txBox="1"/>
          <p:nvPr/>
        </p:nvSpPr>
        <p:spPr>
          <a:xfrm>
            <a:off x="960335" y="1775950"/>
            <a:ext cx="10271330" cy="32197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Có khả năng phục vụ nhiều người dùng, mỗi hệ thống liên kết với 1 tài khoản.</a:t>
            </a:r>
          </a:p>
          <a:p>
            <a:pPr marL="285750" indent="-28575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Có thể dùng với nhiều loại cảm biến, thiết bị,…</a:t>
            </a:r>
          </a:p>
          <a:p>
            <a:pPr marL="285750" indent="-28575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Cơ chế cảnh báo về các sự kiện diễn ra tại nhà thông minh.</a:t>
            </a:r>
          </a:p>
          <a:p>
            <a:pPr marL="285750" indent="-285750">
              <a:lnSpc>
                <a:spcPct val="200000"/>
              </a:lnSpc>
              <a:buFont typeface="Arial" panose="020B0604020202020204" pitchFamily="34" charset="0"/>
              <a:buChar char="•"/>
            </a:pPr>
            <a:r>
              <a:rPr lang="en-US" sz="2100">
                <a:solidFill>
                  <a:srgbClr val="002060"/>
                </a:solidFill>
                <a:latin typeface="Lato" panose="020F0502020204030203" pitchFamily="34" charset="0"/>
                <a:ea typeface="Lato" panose="020F0502020204030203" pitchFamily="34" charset="0"/>
                <a:cs typeface="Lato" panose="020F0502020204030203" pitchFamily="34" charset="0"/>
              </a:rPr>
              <a:t>Chức năng điều khiển nhà thông minh mang lại tính thuận tiện cho người dùng.</a:t>
            </a:r>
          </a:p>
          <a:p>
            <a:pPr marL="285750" indent="-285750">
              <a:lnSpc>
                <a:spcPct val="200000"/>
              </a:lnSpc>
              <a:buFont typeface="Arial" panose="020B0604020202020204" pitchFamily="34" charset="0"/>
              <a:buChar char="•"/>
            </a:pPr>
            <a:r>
              <a:rPr lang="vi-VN" sz="2100">
                <a:solidFill>
                  <a:srgbClr val="002060"/>
                </a:solidFill>
                <a:latin typeface="Lato" panose="020F0502020204030203" pitchFamily="34" charset="0"/>
                <a:ea typeface="Lato" panose="020F0502020204030203" pitchFamily="34" charset="0"/>
                <a:cs typeface="Lato" panose="020F0502020204030203" pitchFamily="34" charset="0"/>
              </a:rPr>
              <a:t>Đảm bảo những thông tin người dùng, hệ thống không thể bị truy cập trái phép</a:t>
            </a:r>
            <a:r>
              <a:rPr lang="en-US" sz="2100">
                <a:solidFill>
                  <a:srgbClr val="002060"/>
                </a:solidFill>
                <a:latin typeface="Lato" panose="020F0502020204030203" pitchFamily="34" charset="0"/>
                <a:ea typeface="Lato" panose="020F0502020204030203" pitchFamily="34" charset="0"/>
                <a:cs typeface="Lato" panose="020F0502020204030203" pitchFamily="34" charset="0"/>
              </a:rPr>
              <a:t>.</a:t>
            </a:r>
          </a:p>
        </p:txBody>
      </p:sp>
    </p:spTree>
    <p:extLst>
      <p:ext uri="{BB962C8B-B14F-4D97-AF65-F5344CB8AC3E}">
        <p14:creationId xmlns:p14="http://schemas.microsoft.com/office/powerpoint/2010/main" val="2642233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3793</Words>
  <Application>Microsoft Office PowerPoint</Application>
  <PresentationFormat>Widescreen</PresentationFormat>
  <Paragraphs>370</Paragraphs>
  <Slides>32</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Lato</vt:lpstr>
      <vt:lpstr>Wingdings</vt:lpstr>
      <vt:lpstr>Office Theme</vt:lpstr>
      <vt:lpstr>PowerPoint Presentation</vt:lpstr>
      <vt:lpstr>ĐỒ ÁN TỐT NGHIỆP CỬ NHÂN</vt:lpstr>
      <vt:lpstr>PowerPoint Presentation</vt:lpstr>
      <vt:lpstr>PowerPoint Presentation</vt:lpstr>
      <vt:lpstr>NỘI DUNG TRÌNH BÀY</vt:lpstr>
      <vt:lpstr>1. TỔNG QUAN DỰ ÁN</vt:lpstr>
      <vt:lpstr>1. TỔNG QUAN DỰ ÁN</vt:lpstr>
      <vt:lpstr>1. TỔNG QUAN DỰ ÁN</vt:lpstr>
      <vt:lpstr>2. THIẾT KẾ - TRIỂN KHAI HỆ THỐNG</vt:lpstr>
      <vt:lpstr>2. THIẾT KẾ - TRIỂN KHAI HỆ THỐNG</vt:lpstr>
      <vt:lpstr>2. THIẾT KẾ - TRIỂN KHAI HỆ THỐNG</vt:lpstr>
      <vt:lpstr>2. THIẾT KẾ - TRIỂN KHAI HỆ THỐNG</vt:lpstr>
      <vt:lpstr>2. THIẾT KẾ - TRIỂN KHAI HỆ THỐNG</vt:lpstr>
      <vt:lpstr>2. THIẾT KẾ - TRIỂN KHAI HỆ THỐNG</vt:lpstr>
      <vt:lpstr>2. THIẾT KẾ - TRIỂN KHAI HỆ THỐNG</vt:lpstr>
      <vt:lpstr>2. THIẾT KẾ - TRIỂN KHAI HỆ THỐNG</vt:lpstr>
      <vt:lpstr>2. THIẾT KẾ - TRIỂN KHAI HỆ THỐNG</vt:lpstr>
      <vt:lpstr>2. THIẾT KẾ - TRIỂN KHAI HỆ THỐNG</vt:lpstr>
      <vt:lpstr>2. THIẾT KẾ - TRIỂN KHAI HỆ THỐNG</vt:lpstr>
      <vt:lpstr>2. THIẾT KẾ - TRIỂN KHAI HỆ THỐNG</vt:lpstr>
      <vt:lpstr>3. KIỂM THỬ - ĐÁNH GIÁ</vt:lpstr>
      <vt:lpstr>3. KIỂM THỬ - ĐÁNH GIÁ</vt:lpstr>
      <vt:lpstr>3. KIỂM THỬ - ĐÁNH GIÁ</vt:lpstr>
      <vt:lpstr>3. KIỂM THỬ - ĐÁNH GIÁ</vt:lpstr>
      <vt:lpstr>3. KIỂM THỬ - ĐÁNH GIÁ</vt:lpstr>
      <vt:lpstr>4. KẾT LUẬN – HƯỚNG PHÁT TRIỂN</vt:lpstr>
      <vt:lpstr>4. KẾT LUẬN – HƯỚNG PHÁT TRIỂN</vt:lpstr>
      <vt:lpstr>4. KẾT LUẬN – HƯỚNG PHÁT TRIỂN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Manh Dung 20213838</cp:lastModifiedBy>
  <cp:revision>270</cp:revision>
  <dcterms:created xsi:type="dcterms:W3CDTF">2021-05-28T04:32:29Z</dcterms:created>
  <dcterms:modified xsi:type="dcterms:W3CDTF">2025-07-02T06:30:10Z</dcterms:modified>
</cp:coreProperties>
</file>